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34" r:id="rId1"/>
  </p:sldMasterIdLst>
  <p:notesMasterIdLst>
    <p:notesMasterId r:id="rId62"/>
  </p:notesMasterIdLst>
  <p:sldIdLst>
    <p:sldId id="256" r:id="rId2"/>
    <p:sldId id="418" r:id="rId3"/>
    <p:sldId id="258" r:id="rId4"/>
    <p:sldId id="262" r:id="rId5"/>
    <p:sldId id="260" r:id="rId6"/>
    <p:sldId id="407" r:id="rId7"/>
    <p:sldId id="408" r:id="rId8"/>
    <p:sldId id="261" r:id="rId9"/>
    <p:sldId id="1851" r:id="rId10"/>
    <p:sldId id="1853" r:id="rId11"/>
    <p:sldId id="412" r:id="rId12"/>
    <p:sldId id="314" r:id="rId13"/>
    <p:sldId id="431" r:id="rId14"/>
    <p:sldId id="315" r:id="rId15"/>
    <p:sldId id="422" r:id="rId16"/>
    <p:sldId id="316" r:id="rId17"/>
    <p:sldId id="402" r:id="rId18"/>
    <p:sldId id="300" r:id="rId19"/>
    <p:sldId id="1854" r:id="rId20"/>
    <p:sldId id="1855" r:id="rId21"/>
    <p:sldId id="303" r:id="rId22"/>
    <p:sldId id="307" r:id="rId23"/>
    <p:sldId id="1857" r:id="rId24"/>
    <p:sldId id="427" r:id="rId25"/>
    <p:sldId id="1858" r:id="rId26"/>
    <p:sldId id="370" r:id="rId27"/>
    <p:sldId id="371" r:id="rId28"/>
    <p:sldId id="351" r:id="rId29"/>
    <p:sldId id="352" r:id="rId30"/>
    <p:sldId id="1859" r:id="rId31"/>
    <p:sldId id="353" r:id="rId32"/>
    <p:sldId id="372" r:id="rId33"/>
    <p:sldId id="1860" r:id="rId34"/>
    <p:sldId id="355" r:id="rId35"/>
    <p:sldId id="1861" r:id="rId36"/>
    <p:sldId id="358" r:id="rId37"/>
    <p:sldId id="399" r:id="rId38"/>
    <p:sldId id="1862" r:id="rId39"/>
    <p:sldId id="359" r:id="rId40"/>
    <p:sldId id="360" r:id="rId41"/>
    <p:sldId id="1863" r:id="rId42"/>
    <p:sldId id="378" r:id="rId43"/>
    <p:sldId id="433" r:id="rId44"/>
    <p:sldId id="379" r:id="rId45"/>
    <p:sldId id="425" r:id="rId46"/>
    <p:sldId id="429" r:id="rId47"/>
    <p:sldId id="1864" r:id="rId48"/>
    <p:sldId id="364" r:id="rId49"/>
    <p:sldId id="366" r:id="rId50"/>
    <p:sldId id="417" r:id="rId51"/>
    <p:sldId id="1839" r:id="rId52"/>
    <p:sldId id="1844" r:id="rId53"/>
    <p:sldId id="1845" r:id="rId54"/>
    <p:sldId id="1846" r:id="rId55"/>
    <p:sldId id="1849" r:id="rId56"/>
    <p:sldId id="1848" r:id="rId57"/>
    <p:sldId id="432" r:id="rId58"/>
    <p:sldId id="348" r:id="rId59"/>
    <p:sldId id="347" r:id="rId60"/>
    <p:sldId id="318"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DFDA00"/>
    <a:srgbClr val="09D792"/>
    <a:srgbClr val="588279"/>
    <a:srgbClr val="329EB8"/>
    <a:srgbClr val="B97531"/>
    <a:srgbClr val="DCD204"/>
    <a:srgbClr val="0099CC"/>
    <a:srgbClr val="0099FF"/>
    <a:srgbClr val="EF96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8C6D1B-2D1E-4185-A7C6-736AA8D6F1F9}" v="2762" dt="2021-09-29T15:28:17.1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1" autoAdjust="0"/>
    <p:restoredTop sz="94359" autoAdjust="0"/>
  </p:normalViewPr>
  <p:slideViewPr>
    <p:cSldViewPr snapToGrid="0">
      <p:cViewPr varScale="1">
        <p:scale>
          <a:sx n="105" d="100"/>
          <a:sy n="105" d="100"/>
        </p:scale>
        <p:origin x="72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724FDA-3DDA-4B05-A0DA-4C5B7E0602F8}"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09A5C936-49F4-4678-9CBF-5437879E6BFC}">
      <dgm:prSet/>
      <dgm:spPr/>
      <dgm:t>
        <a:bodyPr/>
        <a:lstStyle/>
        <a:p>
          <a:r>
            <a:rPr lang="en-US" b="0" i="0" u="sng" dirty="0"/>
            <a:t>Irrigation:</a:t>
          </a:r>
        </a:p>
        <a:p>
          <a:r>
            <a:rPr lang="en-US" b="0" i="0" dirty="0"/>
            <a:t>“We need to address the realm of water conservation and soil conservation.  The fact that our trees are not respected, and our trees are not treasured.  Without trees, without the canopy, we cannot have water conservation at its purest form. We cannot have soil conservation in its purest form.”</a:t>
          </a:r>
          <a:endParaRPr lang="en-US" dirty="0"/>
        </a:p>
      </dgm:t>
    </dgm:pt>
    <dgm:pt modelId="{82874607-02B7-48E8-92E2-C7B4613A0493}" type="parTrans" cxnId="{992C86E1-D995-4F87-BF01-41CDCE3A7E31}">
      <dgm:prSet/>
      <dgm:spPr/>
      <dgm:t>
        <a:bodyPr/>
        <a:lstStyle/>
        <a:p>
          <a:endParaRPr lang="en-US"/>
        </a:p>
      </dgm:t>
    </dgm:pt>
    <dgm:pt modelId="{77F86C73-3348-4910-82D1-EF8314B743E7}" type="sibTrans" cxnId="{992C86E1-D995-4F87-BF01-41CDCE3A7E31}">
      <dgm:prSet/>
      <dgm:spPr/>
      <dgm:t>
        <a:bodyPr/>
        <a:lstStyle/>
        <a:p>
          <a:endParaRPr lang="en-US"/>
        </a:p>
      </dgm:t>
    </dgm:pt>
    <dgm:pt modelId="{C6FAE2F1-F866-4D69-ABF3-4DE591C46EF8}">
      <dgm:prSet/>
      <dgm:spPr/>
      <dgm:t>
        <a:bodyPr/>
        <a:lstStyle/>
        <a:p>
          <a:r>
            <a:rPr lang="en-US" u="sng" dirty="0"/>
            <a:t>Funding:</a:t>
          </a:r>
        </a:p>
        <a:p>
          <a:r>
            <a:rPr lang="en-US" b="0" i="0" dirty="0"/>
            <a:t>“We also need support, not just bulk buying or just making things more available and more affordable for farmers. I believe that the excise tax needs to be more of a streamlined process.”</a:t>
          </a:r>
          <a:endParaRPr lang="en-US" u="sng" dirty="0"/>
        </a:p>
      </dgm:t>
    </dgm:pt>
    <dgm:pt modelId="{04196823-7DD8-4630-B548-EA9D22E85742}" type="parTrans" cxnId="{29FB7D29-9D4A-48AD-86A2-68ED3C25221A}">
      <dgm:prSet/>
      <dgm:spPr/>
      <dgm:t>
        <a:bodyPr/>
        <a:lstStyle/>
        <a:p>
          <a:endParaRPr lang="en-US"/>
        </a:p>
      </dgm:t>
    </dgm:pt>
    <dgm:pt modelId="{5987D64D-E62E-4D09-B7B6-757CE56E70A3}" type="sibTrans" cxnId="{29FB7D29-9D4A-48AD-86A2-68ED3C25221A}">
      <dgm:prSet/>
      <dgm:spPr/>
      <dgm:t>
        <a:bodyPr/>
        <a:lstStyle/>
        <a:p>
          <a:endParaRPr lang="en-US"/>
        </a:p>
      </dgm:t>
    </dgm:pt>
    <dgm:pt modelId="{A60E23EB-7930-4F36-87CC-33319D8414B3}">
      <dgm:prSet/>
      <dgm:spPr/>
      <dgm:t>
        <a:bodyPr/>
        <a:lstStyle/>
        <a:p>
          <a:r>
            <a:rPr lang="en-US" b="0" i="0" u="sng" dirty="0"/>
            <a:t>Education, Training Support and Access:</a:t>
          </a:r>
        </a:p>
        <a:p>
          <a:r>
            <a:rPr lang="en-US" b="0" i="0" dirty="0"/>
            <a:t>“How can we bring the requisite focus of agriculture on the issue of education? How do we really look at developing the ecosystem of engaging of education?”</a:t>
          </a:r>
        </a:p>
      </dgm:t>
    </dgm:pt>
    <dgm:pt modelId="{167E914E-9B1E-4FDD-BE9B-50F49E496E0E}" type="parTrans" cxnId="{006D54EE-0B51-48BF-8C85-CA1C1706A64D}">
      <dgm:prSet/>
      <dgm:spPr/>
      <dgm:t>
        <a:bodyPr/>
        <a:lstStyle/>
        <a:p>
          <a:endParaRPr lang="en-US"/>
        </a:p>
      </dgm:t>
    </dgm:pt>
    <dgm:pt modelId="{62E7BCE8-7259-4D9D-8AE0-DF8234735EA1}" type="sibTrans" cxnId="{006D54EE-0B51-48BF-8C85-CA1C1706A64D}">
      <dgm:prSet/>
      <dgm:spPr/>
      <dgm:t>
        <a:bodyPr/>
        <a:lstStyle/>
        <a:p>
          <a:endParaRPr lang="en-US"/>
        </a:p>
      </dgm:t>
    </dgm:pt>
    <dgm:pt modelId="{496DD921-D66E-47D1-B085-8AC58F2A46F8}">
      <dgm:prSet/>
      <dgm:spPr/>
      <dgm:t>
        <a:bodyPr/>
        <a:lstStyle/>
        <a:p>
          <a:r>
            <a:rPr lang="en-US" b="0" i="0" u="sng" dirty="0"/>
            <a:t>Backyard Farming:</a:t>
          </a:r>
        </a:p>
        <a:p>
          <a:r>
            <a:rPr lang="en-US" b="0" i="0" dirty="0"/>
            <a:t>“There are a lot of homeowners or residents who have plants or orchards within the backyard. That is a vital resource that can be added to the Plan and the food security in the territory.”</a:t>
          </a:r>
          <a:endParaRPr lang="en-US" dirty="0"/>
        </a:p>
      </dgm:t>
    </dgm:pt>
    <dgm:pt modelId="{0F0CEC9F-C31C-46E1-AEAE-2CD40899C912}" type="parTrans" cxnId="{D4EE028D-F05D-44BC-B1AF-DB937A6BB57A}">
      <dgm:prSet/>
      <dgm:spPr/>
      <dgm:t>
        <a:bodyPr/>
        <a:lstStyle/>
        <a:p>
          <a:endParaRPr lang="en-US"/>
        </a:p>
      </dgm:t>
    </dgm:pt>
    <dgm:pt modelId="{3DA38BEB-0E27-45F6-A41A-D90DB4F6E2C0}" type="sibTrans" cxnId="{D4EE028D-F05D-44BC-B1AF-DB937A6BB57A}">
      <dgm:prSet/>
      <dgm:spPr/>
      <dgm:t>
        <a:bodyPr/>
        <a:lstStyle/>
        <a:p>
          <a:endParaRPr lang="en-US"/>
        </a:p>
      </dgm:t>
    </dgm:pt>
    <dgm:pt modelId="{8110FC10-8507-44F8-B10D-F3425A1F10B6}">
      <dgm:prSet/>
      <dgm:spPr/>
      <dgm:t>
        <a:bodyPr/>
        <a:lstStyle/>
        <a:p>
          <a:r>
            <a:rPr lang="en-US" b="0" i="0" u="sng" dirty="0"/>
            <a:t>Staffing at VIDA:</a:t>
          </a:r>
        </a:p>
        <a:p>
          <a:r>
            <a:rPr lang="en-US" b="0" i="0" dirty="0"/>
            <a:t>“The Department of Agriculture had staff that assisted the farmers.  Now, there is hardly any employees at the Department that can help farmers”</a:t>
          </a:r>
          <a:endParaRPr lang="en-US" dirty="0"/>
        </a:p>
      </dgm:t>
    </dgm:pt>
    <dgm:pt modelId="{05F6EF95-18E0-4C39-B60E-AEBC100CF7EC}" type="parTrans" cxnId="{793375B0-9550-416C-9D77-643D90A18B3D}">
      <dgm:prSet/>
      <dgm:spPr/>
      <dgm:t>
        <a:bodyPr/>
        <a:lstStyle/>
        <a:p>
          <a:endParaRPr lang="en-US"/>
        </a:p>
      </dgm:t>
    </dgm:pt>
    <dgm:pt modelId="{7C46E12E-C383-45C2-8965-39D8E4F113B9}" type="sibTrans" cxnId="{793375B0-9550-416C-9D77-643D90A18B3D}">
      <dgm:prSet/>
      <dgm:spPr/>
      <dgm:t>
        <a:bodyPr/>
        <a:lstStyle/>
        <a:p>
          <a:endParaRPr lang="en-US"/>
        </a:p>
      </dgm:t>
    </dgm:pt>
    <dgm:pt modelId="{B8C8A859-B4B4-442D-9BE7-A9C2C5A07B2B}">
      <dgm:prSet/>
      <dgm:spPr/>
      <dgm:t>
        <a:bodyPr/>
        <a:lstStyle/>
        <a:p>
          <a:r>
            <a:rPr lang="en-US" b="0" i="0" u="sng" dirty="0"/>
            <a:t>Organic Growers:</a:t>
          </a:r>
        </a:p>
        <a:p>
          <a:r>
            <a:rPr lang="en-US" b="0" i="0" dirty="0"/>
            <a:t>“ We hardly hear of any benefits to being organic.  It is such a very strong market, but we have small market her, so the farmers that are beginning to use organics needs support to become organic growers, even if they're not certified organic..  A lot of people want organic slips like plants to plant and want to know that it's not polluting or any of that”</a:t>
          </a:r>
          <a:endParaRPr lang="en-US" dirty="0"/>
        </a:p>
      </dgm:t>
    </dgm:pt>
    <dgm:pt modelId="{CF7DE403-D3CD-43A4-96CB-8885FB684F26}" type="parTrans" cxnId="{A42E266A-72C1-4A76-BFAB-CD8CEBF08700}">
      <dgm:prSet/>
      <dgm:spPr/>
      <dgm:t>
        <a:bodyPr/>
        <a:lstStyle/>
        <a:p>
          <a:endParaRPr lang="en-US"/>
        </a:p>
      </dgm:t>
    </dgm:pt>
    <dgm:pt modelId="{84FFBDB3-CDAE-4B60-956E-83E0A6B56275}" type="sibTrans" cxnId="{A42E266A-72C1-4A76-BFAB-CD8CEBF08700}">
      <dgm:prSet/>
      <dgm:spPr/>
      <dgm:t>
        <a:bodyPr/>
        <a:lstStyle/>
        <a:p>
          <a:endParaRPr lang="en-US"/>
        </a:p>
      </dgm:t>
    </dgm:pt>
    <dgm:pt modelId="{0DEBFFFE-02C2-43FB-B0E2-F640E411E947}" type="pres">
      <dgm:prSet presAssocID="{A6724FDA-3DDA-4B05-A0DA-4C5B7E0602F8}" presName="vert0" presStyleCnt="0">
        <dgm:presLayoutVars>
          <dgm:dir/>
          <dgm:animOne val="branch"/>
          <dgm:animLvl val="lvl"/>
        </dgm:presLayoutVars>
      </dgm:prSet>
      <dgm:spPr/>
    </dgm:pt>
    <dgm:pt modelId="{B25C65CD-EA45-46B1-A2C1-12BF757E16D3}" type="pres">
      <dgm:prSet presAssocID="{09A5C936-49F4-4678-9CBF-5437879E6BFC}" presName="thickLine" presStyleLbl="alignNode1" presStyleIdx="0" presStyleCnt="6"/>
      <dgm:spPr/>
    </dgm:pt>
    <dgm:pt modelId="{426AA43D-3EDE-40A6-B265-333D66D1279A}" type="pres">
      <dgm:prSet presAssocID="{09A5C936-49F4-4678-9CBF-5437879E6BFC}" presName="horz1" presStyleCnt="0"/>
      <dgm:spPr/>
    </dgm:pt>
    <dgm:pt modelId="{1863C6F5-CA74-4863-8122-6749CB2062C1}" type="pres">
      <dgm:prSet presAssocID="{09A5C936-49F4-4678-9CBF-5437879E6BFC}" presName="tx1" presStyleLbl="revTx" presStyleIdx="0" presStyleCnt="6"/>
      <dgm:spPr/>
    </dgm:pt>
    <dgm:pt modelId="{F6F5EE6A-1197-4758-A0FA-84877CABEF1B}" type="pres">
      <dgm:prSet presAssocID="{09A5C936-49F4-4678-9CBF-5437879E6BFC}" presName="vert1" presStyleCnt="0"/>
      <dgm:spPr/>
    </dgm:pt>
    <dgm:pt modelId="{711A4664-2E57-445A-A5CC-3B9373556671}" type="pres">
      <dgm:prSet presAssocID="{C6FAE2F1-F866-4D69-ABF3-4DE591C46EF8}" presName="thickLine" presStyleLbl="alignNode1" presStyleIdx="1" presStyleCnt="6"/>
      <dgm:spPr/>
    </dgm:pt>
    <dgm:pt modelId="{ED1B9C0C-E8D2-442C-AB69-7F871A59C5A2}" type="pres">
      <dgm:prSet presAssocID="{C6FAE2F1-F866-4D69-ABF3-4DE591C46EF8}" presName="horz1" presStyleCnt="0"/>
      <dgm:spPr/>
    </dgm:pt>
    <dgm:pt modelId="{04884781-A409-4E1D-83FA-03D02AD281C0}" type="pres">
      <dgm:prSet presAssocID="{C6FAE2F1-F866-4D69-ABF3-4DE591C46EF8}" presName="tx1" presStyleLbl="revTx" presStyleIdx="1" presStyleCnt="6"/>
      <dgm:spPr/>
    </dgm:pt>
    <dgm:pt modelId="{30FDA69E-96F7-4F34-AEA5-0075098C17F1}" type="pres">
      <dgm:prSet presAssocID="{C6FAE2F1-F866-4D69-ABF3-4DE591C46EF8}" presName="vert1" presStyleCnt="0"/>
      <dgm:spPr/>
    </dgm:pt>
    <dgm:pt modelId="{6469859D-E838-49D5-953F-6A779988936F}" type="pres">
      <dgm:prSet presAssocID="{A60E23EB-7930-4F36-87CC-33319D8414B3}" presName="thickLine" presStyleLbl="alignNode1" presStyleIdx="2" presStyleCnt="6"/>
      <dgm:spPr/>
    </dgm:pt>
    <dgm:pt modelId="{B807F45E-BF58-469B-B07D-0BB51FB519A1}" type="pres">
      <dgm:prSet presAssocID="{A60E23EB-7930-4F36-87CC-33319D8414B3}" presName="horz1" presStyleCnt="0"/>
      <dgm:spPr/>
    </dgm:pt>
    <dgm:pt modelId="{423A0EF7-8A5B-4F36-A5C4-FC0C79F28453}" type="pres">
      <dgm:prSet presAssocID="{A60E23EB-7930-4F36-87CC-33319D8414B3}" presName="tx1" presStyleLbl="revTx" presStyleIdx="2" presStyleCnt="6"/>
      <dgm:spPr/>
    </dgm:pt>
    <dgm:pt modelId="{238860DC-4D20-4B43-A50D-AD416F37EC4D}" type="pres">
      <dgm:prSet presAssocID="{A60E23EB-7930-4F36-87CC-33319D8414B3}" presName="vert1" presStyleCnt="0"/>
      <dgm:spPr/>
    </dgm:pt>
    <dgm:pt modelId="{E14CA9D6-63DC-4ED5-81C0-7FE9BBF08803}" type="pres">
      <dgm:prSet presAssocID="{496DD921-D66E-47D1-B085-8AC58F2A46F8}" presName="thickLine" presStyleLbl="alignNode1" presStyleIdx="3" presStyleCnt="6"/>
      <dgm:spPr/>
    </dgm:pt>
    <dgm:pt modelId="{29EB1441-9577-4D04-AA95-655654956331}" type="pres">
      <dgm:prSet presAssocID="{496DD921-D66E-47D1-B085-8AC58F2A46F8}" presName="horz1" presStyleCnt="0"/>
      <dgm:spPr/>
    </dgm:pt>
    <dgm:pt modelId="{72A567F3-13E5-4FAB-A49A-7C9DF62C860E}" type="pres">
      <dgm:prSet presAssocID="{496DD921-D66E-47D1-B085-8AC58F2A46F8}" presName="tx1" presStyleLbl="revTx" presStyleIdx="3" presStyleCnt="6"/>
      <dgm:spPr/>
    </dgm:pt>
    <dgm:pt modelId="{2DB94400-4877-41A0-818D-F50D2873991E}" type="pres">
      <dgm:prSet presAssocID="{496DD921-D66E-47D1-B085-8AC58F2A46F8}" presName="vert1" presStyleCnt="0"/>
      <dgm:spPr/>
    </dgm:pt>
    <dgm:pt modelId="{8DA22F60-45A7-4384-A684-FE2AC73E8C7B}" type="pres">
      <dgm:prSet presAssocID="{8110FC10-8507-44F8-B10D-F3425A1F10B6}" presName="thickLine" presStyleLbl="alignNode1" presStyleIdx="4" presStyleCnt="6"/>
      <dgm:spPr/>
    </dgm:pt>
    <dgm:pt modelId="{A8D4DAEA-E777-49BE-81A5-6991E0947D73}" type="pres">
      <dgm:prSet presAssocID="{8110FC10-8507-44F8-B10D-F3425A1F10B6}" presName="horz1" presStyleCnt="0"/>
      <dgm:spPr/>
    </dgm:pt>
    <dgm:pt modelId="{25895FE8-7357-458C-B492-883C08C54386}" type="pres">
      <dgm:prSet presAssocID="{8110FC10-8507-44F8-B10D-F3425A1F10B6}" presName="tx1" presStyleLbl="revTx" presStyleIdx="4" presStyleCnt="6"/>
      <dgm:spPr/>
    </dgm:pt>
    <dgm:pt modelId="{15A115AB-1E11-44A3-8679-52C498D59318}" type="pres">
      <dgm:prSet presAssocID="{8110FC10-8507-44F8-B10D-F3425A1F10B6}" presName="vert1" presStyleCnt="0"/>
      <dgm:spPr/>
    </dgm:pt>
    <dgm:pt modelId="{BB1C2A33-4595-48B4-8237-031288F8BA6D}" type="pres">
      <dgm:prSet presAssocID="{B8C8A859-B4B4-442D-9BE7-A9C2C5A07B2B}" presName="thickLine" presStyleLbl="alignNode1" presStyleIdx="5" presStyleCnt="6"/>
      <dgm:spPr/>
    </dgm:pt>
    <dgm:pt modelId="{00DDD301-48D3-4FA0-B85E-B7C842B58861}" type="pres">
      <dgm:prSet presAssocID="{B8C8A859-B4B4-442D-9BE7-A9C2C5A07B2B}" presName="horz1" presStyleCnt="0"/>
      <dgm:spPr/>
    </dgm:pt>
    <dgm:pt modelId="{1513672E-AB9B-4FA1-9420-BCA123ABE4E4}" type="pres">
      <dgm:prSet presAssocID="{B8C8A859-B4B4-442D-9BE7-A9C2C5A07B2B}" presName="tx1" presStyleLbl="revTx" presStyleIdx="5" presStyleCnt="6"/>
      <dgm:spPr/>
    </dgm:pt>
    <dgm:pt modelId="{A270AD05-783D-4EF6-BAD7-ADA71EBD792B}" type="pres">
      <dgm:prSet presAssocID="{B8C8A859-B4B4-442D-9BE7-A9C2C5A07B2B}" presName="vert1" presStyleCnt="0"/>
      <dgm:spPr/>
    </dgm:pt>
  </dgm:ptLst>
  <dgm:cxnLst>
    <dgm:cxn modelId="{BE10D228-DEDD-4655-8838-2ECD75B5028F}" type="presOf" srcId="{A60E23EB-7930-4F36-87CC-33319D8414B3}" destId="{423A0EF7-8A5B-4F36-A5C4-FC0C79F28453}" srcOrd="0" destOrd="0" presId="urn:microsoft.com/office/officeart/2008/layout/LinedList"/>
    <dgm:cxn modelId="{29FB7D29-9D4A-48AD-86A2-68ED3C25221A}" srcId="{A6724FDA-3DDA-4B05-A0DA-4C5B7E0602F8}" destId="{C6FAE2F1-F866-4D69-ABF3-4DE591C46EF8}" srcOrd="1" destOrd="0" parTransId="{04196823-7DD8-4630-B548-EA9D22E85742}" sibTransId="{5987D64D-E62E-4D09-B7B6-757CE56E70A3}"/>
    <dgm:cxn modelId="{A254FB44-5D89-4027-A455-8991E9AEF136}" type="presOf" srcId="{B8C8A859-B4B4-442D-9BE7-A9C2C5A07B2B}" destId="{1513672E-AB9B-4FA1-9420-BCA123ABE4E4}" srcOrd="0" destOrd="0" presId="urn:microsoft.com/office/officeart/2008/layout/LinedList"/>
    <dgm:cxn modelId="{A42E266A-72C1-4A76-BFAB-CD8CEBF08700}" srcId="{A6724FDA-3DDA-4B05-A0DA-4C5B7E0602F8}" destId="{B8C8A859-B4B4-442D-9BE7-A9C2C5A07B2B}" srcOrd="5" destOrd="0" parTransId="{CF7DE403-D3CD-43A4-96CB-8885FB684F26}" sibTransId="{84FFBDB3-CDAE-4B60-956E-83E0A6B56275}"/>
    <dgm:cxn modelId="{6132FC6A-6A39-4281-B449-1FAAC48FF19F}" type="presOf" srcId="{496DD921-D66E-47D1-B085-8AC58F2A46F8}" destId="{72A567F3-13E5-4FAB-A49A-7C9DF62C860E}" srcOrd="0" destOrd="0" presId="urn:microsoft.com/office/officeart/2008/layout/LinedList"/>
    <dgm:cxn modelId="{AD1ADA72-0B0D-4799-9EDD-E8C80DF893EE}" type="presOf" srcId="{09A5C936-49F4-4678-9CBF-5437879E6BFC}" destId="{1863C6F5-CA74-4863-8122-6749CB2062C1}" srcOrd="0" destOrd="0" presId="urn:microsoft.com/office/officeart/2008/layout/LinedList"/>
    <dgm:cxn modelId="{D4EE028D-F05D-44BC-B1AF-DB937A6BB57A}" srcId="{A6724FDA-3DDA-4B05-A0DA-4C5B7E0602F8}" destId="{496DD921-D66E-47D1-B085-8AC58F2A46F8}" srcOrd="3" destOrd="0" parTransId="{0F0CEC9F-C31C-46E1-AEAE-2CD40899C912}" sibTransId="{3DA38BEB-0E27-45F6-A41A-D90DB4F6E2C0}"/>
    <dgm:cxn modelId="{183BF5AC-50DF-456B-80D1-33E468AB3684}" type="presOf" srcId="{C6FAE2F1-F866-4D69-ABF3-4DE591C46EF8}" destId="{04884781-A409-4E1D-83FA-03D02AD281C0}" srcOrd="0" destOrd="0" presId="urn:microsoft.com/office/officeart/2008/layout/LinedList"/>
    <dgm:cxn modelId="{793375B0-9550-416C-9D77-643D90A18B3D}" srcId="{A6724FDA-3DDA-4B05-A0DA-4C5B7E0602F8}" destId="{8110FC10-8507-44F8-B10D-F3425A1F10B6}" srcOrd="4" destOrd="0" parTransId="{05F6EF95-18E0-4C39-B60E-AEBC100CF7EC}" sibTransId="{7C46E12E-C383-45C2-8965-39D8E4F113B9}"/>
    <dgm:cxn modelId="{96FD9FB2-2DC9-40E0-B30F-9B1CA0C862FD}" type="presOf" srcId="{8110FC10-8507-44F8-B10D-F3425A1F10B6}" destId="{25895FE8-7357-458C-B492-883C08C54386}" srcOrd="0" destOrd="0" presId="urn:microsoft.com/office/officeart/2008/layout/LinedList"/>
    <dgm:cxn modelId="{F36733CB-8CBE-486E-969C-0A8265ED5AD2}" type="presOf" srcId="{A6724FDA-3DDA-4B05-A0DA-4C5B7E0602F8}" destId="{0DEBFFFE-02C2-43FB-B0E2-F640E411E947}" srcOrd="0" destOrd="0" presId="urn:microsoft.com/office/officeart/2008/layout/LinedList"/>
    <dgm:cxn modelId="{992C86E1-D995-4F87-BF01-41CDCE3A7E31}" srcId="{A6724FDA-3DDA-4B05-A0DA-4C5B7E0602F8}" destId="{09A5C936-49F4-4678-9CBF-5437879E6BFC}" srcOrd="0" destOrd="0" parTransId="{82874607-02B7-48E8-92E2-C7B4613A0493}" sibTransId="{77F86C73-3348-4910-82D1-EF8314B743E7}"/>
    <dgm:cxn modelId="{006D54EE-0B51-48BF-8C85-CA1C1706A64D}" srcId="{A6724FDA-3DDA-4B05-A0DA-4C5B7E0602F8}" destId="{A60E23EB-7930-4F36-87CC-33319D8414B3}" srcOrd="2" destOrd="0" parTransId="{167E914E-9B1E-4FDD-BE9B-50F49E496E0E}" sibTransId="{62E7BCE8-7259-4D9D-8AE0-DF8234735EA1}"/>
    <dgm:cxn modelId="{86EBE09D-40AF-45A5-BB46-CD65DDF3A9F4}" type="presParOf" srcId="{0DEBFFFE-02C2-43FB-B0E2-F640E411E947}" destId="{B25C65CD-EA45-46B1-A2C1-12BF757E16D3}" srcOrd="0" destOrd="0" presId="urn:microsoft.com/office/officeart/2008/layout/LinedList"/>
    <dgm:cxn modelId="{1BEFF978-1691-4B30-889B-28A291ECB9CF}" type="presParOf" srcId="{0DEBFFFE-02C2-43FB-B0E2-F640E411E947}" destId="{426AA43D-3EDE-40A6-B265-333D66D1279A}" srcOrd="1" destOrd="0" presId="urn:microsoft.com/office/officeart/2008/layout/LinedList"/>
    <dgm:cxn modelId="{58AA362A-8546-4B16-8ED5-091E2BE298EB}" type="presParOf" srcId="{426AA43D-3EDE-40A6-B265-333D66D1279A}" destId="{1863C6F5-CA74-4863-8122-6749CB2062C1}" srcOrd="0" destOrd="0" presId="urn:microsoft.com/office/officeart/2008/layout/LinedList"/>
    <dgm:cxn modelId="{5253AD59-E43D-42E3-89C7-B5FCDD9FA3BD}" type="presParOf" srcId="{426AA43D-3EDE-40A6-B265-333D66D1279A}" destId="{F6F5EE6A-1197-4758-A0FA-84877CABEF1B}" srcOrd="1" destOrd="0" presId="urn:microsoft.com/office/officeart/2008/layout/LinedList"/>
    <dgm:cxn modelId="{B98B89CE-044D-475D-87F8-49FE31CE7020}" type="presParOf" srcId="{0DEBFFFE-02C2-43FB-B0E2-F640E411E947}" destId="{711A4664-2E57-445A-A5CC-3B9373556671}" srcOrd="2" destOrd="0" presId="urn:microsoft.com/office/officeart/2008/layout/LinedList"/>
    <dgm:cxn modelId="{FCABD234-8E93-4832-91D0-DD40B4329F32}" type="presParOf" srcId="{0DEBFFFE-02C2-43FB-B0E2-F640E411E947}" destId="{ED1B9C0C-E8D2-442C-AB69-7F871A59C5A2}" srcOrd="3" destOrd="0" presId="urn:microsoft.com/office/officeart/2008/layout/LinedList"/>
    <dgm:cxn modelId="{CDB42918-12C8-4A5C-9F74-3647A91109E2}" type="presParOf" srcId="{ED1B9C0C-E8D2-442C-AB69-7F871A59C5A2}" destId="{04884781-A409-4E1D-83FA-03D02AD281C0}" srcOrd="0" destOrd="0" presId="urn:microsoft.com/office/officeart/2008/layout/LinedList"/>
    <dgm:cxn modelId="{3D6567E7-4A75-4DBD-B724-2D2C6FA1B152}" type="presParOf" srcId="{ED1B9C0C-E8D2-442C-AB69-7F871A59C5A2}" destId="{30FDA69E-96F7-4F34-AEA5-0075098C17F1}" srcOrd="1" destOrd="0" presId="urn:microsoft.com/office/officeart/2008/layout/LinedList"/>
    <dgm:cxn modelId="{3989FB89-C74E-40E8-8B12-4B9329523336}" type="presParOf" srcId="{0DEBFFFE-02C2-43FB-B0E2-F640E411E947}" destId="{6469859D-E838-49D5-953F-6A779988936F}" srcOrd="4" destOrd="0" presId="urn:microsoft.com/office/officeart/2008/layout/LinedList"/>
    <dgm:cxn modelId="{7E6BB189-7513-4673-B32E-D72BAD36E30E}" type="presParOf" srcId="{0DEBFFFE-02C2-43FB-B0E2-F640E411E947}" destId="{B807F45E-BF58-469B-B07D-0BB51FB519A1}" srcOrd="5" destOrd="0" presId="urn:microsoft.com/office/officeart/2008/layout/LinedList"/>
    <dgm:cxn modelId="{4514D22E-7E46-4947-BDCE-FF8ACA803310}" type="presParOf" srcId="{B807F45E-BF58-469B-B07D-0BB51FB519A1}" destId="{423A0EF7-8A5B-4F36-A5C4-FC0C79F28453}" srcOrd="0" destOrd="0" presId="urn:microsoft.com/office/officeart/2008/layout/LinedList"/>
    <dgm:cxn modelId="{0F506229-477B-46E5-B15B-31979DB017B9}" type="presParOf" srcId="{B807F45E-BF58-469B-B07D-0BB51FB519A1}" destId="{238860DC-4D20-4B43-A50D-AD416F37EC4D}" srcOrd="1" destOrd="0" presId="urn:microsoft.com/office/officeart/2008/layout/LinedList"/>
    <dgm:cxn modelId="{15898106-EE0F-4DB0-980A-2A180F97CE9D}" type="presParOf" srcId="{0DEBFFFE-02C2-43FB-B0E2-F640E411E947}" destId="{E14CA9D6-63DC-4ED5-81C0-7FE9BBF08803}" srcOrd="6" destOrd="0" presId="urn:microsoft.com/office/officeart/2008/layout/LinedList"/>
    <dgm:cxn modelId="{E18DF666-D76C-4D82-9F82-D0E8EF957E44}" type="presParOf" srcId="{0DEBFFFE-02C2-43FB-B0E2-F640E411E947}" destId="{29EB1441-9577-4D04-AA95-655654956331}" srcOrd="7" destOrd="0" presId="urn:microsoft.com/office/officeart/2008/layout/LinedList"/>
    <dgm:cxn modelId="{DBA7FB09-D3C9-422A-835D-618F5A6D3CEA}" type="presParOf" srcId="{29EB1441-9577-4D04-AA95-655654956331}" destId="{72A567F3-13E5-4FAB-A49A-7C9DF62C860E}" srcOrd="0" destOrd="0" presId="urn:microsoft.com/office/officeart/2008/layout/LinedList"/>
    <dgm:cxn modelId="{A4D476EE-7083-4E6B-B3C0-C08C8E45CD8A}" type="presParOf" srcId="{29EB1441-9577-4D04-AA95-655654956331}" destId="{2DB94400-4877-41A0-818D-F50D2873991E}" srcOrd="1" destOrd="0" presId="urn:microsoft.com/office/officeart/2008/layout/LinedList"/>
    <dgm:cxn modelId="{90A0CB18-ABD3-4955-A1F9-1AFFD7545D74}" type="presParOf" srcId="{0DEBFFFE-02C2-43FB-B0E2-F640E411E947}" destId="{8DA22F60-45A7-4384-A684-FE2AC73E8C7B}" srcOrd="8" destOrd="0" presId="urn:microsoft.com/office/officeart/2008/layout/LinedList"/>
    <dgm:cxn modelId="{E2206201-8FFB-4F59-B7B9-1A7A54878395}" type="presParOf" srcId="{0DEBFFFE-02C2-43FB-B0E2-F640E411E947}" destId="{A8D4DAEA-E777-49BE-81A5-6991E0947D73}" srcOrd="9" destOrd="0" presId="urn:microsoft.com/office/officeart/2008/layout/LinedList"/>
    <dgm:cxn modelId="{142CFC69-6A9A-422B-9F14-B39B7F83E243}" type="presParOf" srcId="{A8D4DAEA-E777-49BE-81A5-6991E0947D73}" destId="{25895FE8-7357-458C-B492-883C08C54386}" srcOrd="0" destOrd="0" presId="urn:microsoft.com/office/officeart/2008/layout/LinedList"/>
    <dgm:cxn modelId="{87C028CD-932A-4F7E-815E-F9142D87B5E6}" type="presParOf" srcId="{A8D4DAEA-E777-49BE-81A5-6991E0947D73}" destId="{15A115AB-1E11-44A3-8679-52C498D59318}" srcOrd="1" destOrd="0" presId="urn:microsoft.com/office/officeart/2008/layout/LinedList"/>
    <dgm:cxn modelId="{5055A685-0297-4000-B862-150D993203B6}" type="presParOf" srcId="{0DEBFFFE-02C2-43FB-B0E2-F640E411E947}" destId="{BB1C2A33-4595-48B4-8237-031288F8BA6D}" srcOrd="10" destOrd="0" presId="urn:microsoft.com/office/officeart/2008/layout/LinedList"/>
    <dgm:cxn modelId="{64BA3A06-FCFA-443D-AB45-AE4E74A081AE}" type="presParOf" srcId="{0DEBFFFE-02C2-43FB-B0E2-F640E411E947}" destId="{00DDD301-48D3-4FA0-B85E-B7C842B58861}" srcOrd="11" destOrd="0" presId="urn:microsoft.com/office/officeart/2008/layout/LinedList"/>
    <dgm:cxn modelId="{28A33C58-C5B1-403F-915F-EE9A1D5EDA0B}" type="presParOf" srcId="{00DDD301-48D3-4FA0-B85E-B7C842B58861}" destId="{1513672E-AB9B-4FA1-9420-BCA123ABE4E4}" srcOrd="0" destOrd="0" presId="urn:microsoft.com/office/officeart/2008/layout/LinedList"/>
    <dgm:cxn modelId="{1A5DDC33-5CC1-4E07-B476-0328513EFE43}" type="presParOf" srcId="{00DDD301-48D3-4FA0-B85E-B7C842B58861}" destId="{A270AD05-783D-4EF6-BAD7-ADA71EBD792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C65CD-EA45-46B1-A2C1-12BF757E16D3}">
      <dsp:nvSpPr>
        <dsp:cNvPr id="0" name=""/>
        <dsp:cNvSpPr/>
      </dsp:nvSpPr>
      <dsp:spPr>
        <a:xfrm>
          <a:off x="0" y="2441"/>
          <a:ext cx="10491997"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63C6F5-CA74-4863-8122-6749CB2062C1}">
      <dsp:nvSpPr>
        <dsp:cNvPr id="0" name=""/>
        <dsp:cNvSpPr/>
      </dsp:nvSpPr>
      <dsp:spPr>
        <a:xfrm>
          <a:off x="0" y="2441"/>
          <a:ext cx="10491997" cy="832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u="sng" kern="1200" dirty="0"/>
            <a:t>Irrigation:</a:t>
          </a:r>
        </a:p>
        <a:p>
          <a:pPr marL="0" lvl="0" indent="0" algn="l" defTabSz="533400">
            <a:lnSpc>
              <a:spcPct val="90000"/>
            </a:lnSpc>
            <a:spcBef>
              <a:spcPct val="0"/>
            </a:spcBef>
            <a:spcAft>
              <a:spcPct val="35000"/>
            </a:spcAft>
            <a:buNone/>
          </a:pPr>
          <a:r>
            <a:rPr lang="en-US" sz="1200" b="0" i="0" kern="1200" dirty="0"/>
            <a:t>“We need to address the realm of water conservation and soil conservation.  The fact that our trees are not respected, and our trees are not treasured.  Without trees, without the canopy, we cannot have water conservation at its purest form. We cannot have soil conservation in its purest form.”</a:t>
          </a:r>
          <a:endParaRPr lang="en-US" sz="1200" kern="1200" dirty="0"/>
        </a:p>
      </dsp:txBody>
      <dsp:txXfrm>
        <a:off x="0" y="2441"/>
        <a:ext cx="10491997" cy="832478"/>
      </dsp:txXfrm>
    </dsp:sp>
    <dsp:sp modelId="{711A4664-2E57-445A-A5CC-3B9373556671}">
      <dsp:nvSpPr>
        <dsp:cNvPr id="0" name=""/>
        <dsp:cNvSpPr/>
      </dsp:nvSpPr>
      <dsp:spPr>
        <a:xfrm>
          <a:off x="0" y="834919"/>
          <a:ext cx="10491997" cy="0"/>
        </a:xfrm>
        <a:prstGeom prst="line">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884781-A409-4E1D-83FA-03D02AD281C0}">
      <dsp:nvSpPr>
        <dsp:cNvPr id="0" name=""/>
        <dsp:cNvSpPr/>
      </dsp:nvSpPr>
      <dsp:spPr>
        <a:xfrm>
          <a:off x="0" y="834919"/>
          <a:ext cx="10491997" cy="832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u="sng" kern="1200" dirty="0"/>
            <a:t>Funding:</a:t>
          </a:r>
        </a:p>
        <a:p>
          <a:pPr marL="0" lvl="0" indent="0" algn="l" defTabSz="533400">
            <a:lnSpc>
              <a:spcPct val="90000"/>
            </a:lnSpc>
            <a:spcBef>
              <a:spcPct val="0"/>
            </a:spcBef>
            <a:spcAft>
              <a:spcPct val="35000"/>
            </a:spcAft>
            <a:buNone/>
          </a:pPr>
          <a:r>
            <a:rPr lang="en-US" sz="1200" b="0" i="0" kern="1200" dirty="0"/>
            <a:t>“We also need support, not just bulk buying or just making things more available and more affordable for farmers. I believe that the excise tax needs to be more of a streamlined process.”</a:t>
          </a:r>
          <a:endParaRPr lang="en-US" sz="1200" u="sng" kern="1200" dirty="0"/>
        </a:p>
      </dsp:txBody>
      <dsp:txXfrm>
        <a:off x="0" y="834919"/>
        <a:ext cx="10491997" cy="832478"/>
      </dsp:txXfrm>
    </dsp:sp>
    <dsp:sp modelId="{6469859D-E838-49D5-953F-6A779988936F}">
      <dsp:nvSpPr>
        <dsp:cNvPr id="0" name=""/>
        <dsp:cNvSpPr/>
      </dsp:nvSpPr>
      <dsp:spPr>
        <a:xfrm>
          <a:off x="0" y="1667397"/>
          <a:ext cx="10491997" cy="0"/>
        </a:xfrm>
        <a:prstGeom prst="line">
          <a:avLst/>
        </a:prstGeom>
        <a:solidFill>
          <a:schemeClr val="accent4">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3A0EF7-8A5B-4F36-A5C4-FC0C79F28453}">
      <dsp:nvSpPr>
        <dsp:cNvPr id="0" name=""/>
        <dsp:cNvSpPr/>
      </dsp:nvSpPr>
      <dsp:spPr>
        <a:xfrm>
          <a:off x="0" y="1667397"/>
          <a:ext cx="10491997" cy="832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u="sng" kern="1200" dirty="0"/>
            <a:t>Education, Training Support and Access:</a:t>
          </a:r>
        </a:p>
        <a:p>
          <a:pPr marL="0" lvl="0" indent="0" algn="l" defTabSz="533400">
            <a:lnSpc>
              <a:spcPct val="90000"/>
            </a:lnSpc>
            <a:spcBef>
              <a:spcPct val="0"/>
            </a:spcBef>
            <a:spcAft>
              <a:spcPct val="35000"/>
            </a:spcAft>
            <a:buNone/>
          </a:pPr>
          <a:r>
            <a:rPr lang="en-US" sz="1200" b="0" i="0" kern="1200" dirty="0"/>
            <a:t>“How can we bring the requisite focus of agriculture on the issue of education? How do we really look at developing the ecosystem of engaging of education?”</a:t>
          </a:r>
        </a:p>
      </dsp:txBody>
      <dsp:txXfrm>
        <a:off x="0" y="1667397"/>
        <a:ext cx="10491997" cy="832478"/>
      </dsp:txXfrm>
    </dsp:sp>
    <dsp:sp modelId="{E14CA9D6-63DC-4ED5-81C0-7FE9BBF08803}">
      <dsp:nvSpPr>
        <dsp:cNvPr id="0" name=""/>
        <dsp:cNvSpPr/>
      </dsp:nvSpPr>
      <dsp:spPr>
        <a:xfrm>
          <a:off x="0" y="2499876"/>
          <a:ext cx="10491997" cy="0"/>
        </a:xfrm>
        <a:prstGeom prst="line">
          <a:avLst/>
        </a:prstGeom>
        <a:solidFill>
          <a:schemeClr val="accent5">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A567F3-13E5-4FAB-A49A-7C9DF62C860E}">
      <dsp:nvSpPr>
        <dsp:cNvPr id="0" name=""/>
        <dsp:cNvSpPr/>
      </dsp:nvSpPr>
      <dsp:spPr>
        <a:xfrm>
          <a:off x="0" y="2499876"/>
          <a:ext cx="10491997" cy="832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u="sng" kern="1200" dirty="0"/>
            <a:t>Backyard Farming:</a:t>
          </a:r>
        </a:p>
        <a:p>
          <a:pPr marL="0" lvl="0" indent="0" algn="l" defTabSz="533400">
            <a:lnSpc>
              <a:spcPct val="90000"/>
            </a:lnSpc>
            <a:spcBef>
              <a:spcPct val="0"/>
            </a:spcBef>
            <a:spcAft>
              <a:spcPct val="35000"/>
            </a:spcAft>
            <a:buNone/>
          </a:pPr>
          <a:r>
            <a:rPr lang="en-US" sz="1200" b="0" i="0" kern="1200" dirty="0"/>
            <a:t>“There are a lot of homeowners or residents who have plants or orchards within the backyard. That is a vital resource that can be added to the Plan and the food security in the territory.”</a:t>
          </a:r>
          <a:endParaRPr lang="en-US" sz="1200" kern="1200" dirty="0"/>
        </a:p>
      </dsp:txBody>
      <dsp:txXfrm>
        <a:off x="0" y="2499876"/>
        <a:ext cx="10491997" cy="832478"/>
      </dsp:txXfrm>
    </dsp:sp>
    <dsp:sp modelId="{8DA22F60-45A7-4384-A684-FE2AC73E8C7B}">
      <dsp:nvSpPr>
        <dsp:cNvPr id="0" name=""/>
        <dsp:cNvSpPr/>
      </dsp:nvSpPr>
      <dsp:spPr>
        <a:xfrm>
          <a:off x="0" y="3332354"/>
          <a:ext cx="10491997" cy="0"/>
        </a:xfrm>
        <a:prstGeom prst="line">
          <a:avLst/>
        </a:prstGeom>
        <a:solidFill>
          <a:schemeClr val="accent6">
            <a:hueOff val="0"/>
            <a:satOff val="0"/>
            <a:lumOff val="0"/>
            <a:alphaOff val="0"/>
          </a:schemeClr>
        </a:solidFill>
        <a:ln w="2222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895FE8-7357-458C-B492-883C08C54386}">
      <dsp:nvSpPr>
        <dsp:cNvPr id="0" name=""/>
        <dsp:cNvSpPr/>
      </dsp:nvSpPr>
      <dsp:spPr>
        <a:xfrm>
          <a:off x="0" y="3332354"/>
          <a:ext cx="10491997" cy="832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u="sng" kern="1200" dirty="0"/>
            <a:t>Staffing at VIDA:</a:t>
          </a:r>
        </a:p>
        <a:p>
          <a:pPr marL="0" lvl="0" indent="0" algn="l" defTabSz="533400">
            <a:lnSpc>
              <a:spcPct val="90000"/>
            </a:lnSpc>
            <a:spcBef>
              <a:spcPct val="0"/>
            </a:spcBef>
            <a:spcAft>
              <a:spcPct val="35000"/>
            </a:spcAft>
            <a:buNone/>
          </a:pPr>
          <a:r>
            <a:rPr lang="en-US" sz="1200" b="0" i="0" kern="1200" dirty="0"/>
            <a:t>“The Department of Agriculture had staff that assisted the farmers.  Now, there is hardly any employees at the Department that can help farmers”</a:t>
          </a:r>
          <a:endParaRPr lang="en-US" sz="1200" kern="1200" dirty="0"/>
        </a:p>
      </dsp:txBody>
      <dsp:txXfrm>
        <a:off x="0" y="3332354"/>
        <a:ext cx="10491997" cy="832478"/>
      </dsp:txXfrm>
    </dsp:sp>
    <dsp:sp modelId="{BB1C2A33-4595-48B4-8237-031288F8BA6D}">
      <dsp:nvSpPr>
        <dsp:cNvPr id="0" name=""/>
        <dsp:cNvSpPr/>
      </dsp:nvSpPr>
      <dsp:spPr>
        <a:xfrm>
          <a:off x="0" y="4164832"/>
          <a:ext cx="10491997"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13672E-AB9B-4FA1-9420-BCA123ABE4E4}">
      <dsp:nvSpPr>
        <dsp:cNvPr id="0" name=""/>
        <dsp:cNvSpPr/>
      </dsp:nvSpPr>
      <dsp:spPr>
        <a:xfrm>
          <a:off x="0" y="4164832"/>
          <a:ext cx="10491997" cy="8324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u="sng" kern="1200" dirty="0"/>
            <a:t>Organic Growers:</a:t>
          </a:r>
        </a:p>
        <a:p>
          <a:pPr marL="0" lvl="0" indent="0" algn="l" defTabSz="533400">
            <a:lnSpc>
              <a:spcPct val="90000"/>
            </a:lnSpc>
            <a:spcBef>
              <a:spcPct val="0"/>
            </a:spcBef>
            <a:spcAft>
              <a:spcPct val="35000"/>
            </a:spcAft>
            <a:buNone/>
          </a:pPr>
          <a:r>
            <a:rPr lang="en-US" sz="1200" b="0" i="0" kern="1200" dirty="0"/>
            <a:t>“ We hardly hear of any benefits to being organic.  It is such a very strong market, but we have small market her, so the farmers that are beginning to use organics needs support to become organic growers, even if they're not certified organic..  A lot of people want organic slips like plants to plant and want to know that it's not polluting or any of that”</a:t>
          </a:r>
          <a:endParaRPr lang="en-US" sz="1200" kern="1200" dirty="0"/>
        </a:p>
      </dsp:txBody>
      <dsp:txXfrm>
        <a:off x="0" y="4164832"/>
        <a:ext cx="10491997" cy="8324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506FB-38B2-462C-9094-96A9545A26AE}" type="datetimeFigureOut">
              <a:rPr lang="en-US" smtClean="0"/>
              <a:t>9/29/21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20EDAD-5115-4099-B9BB-C9A8B5862E8E}" type="slidenum">
              <a:rPr lang="en-US" smtClean="0"/>
              <a:t>‹#›</a:t>
            </a:fld>
            <a:endParaRPr lang="en-US"/>
          </a:p>
        </p:txBody>
      </p:sp>
    </p:spTree>
    <p:extLst>
      <p:ext uri="{BB962C8B-B14F-4D97-AF65-F5344CB8AC3E}">
        <p14:creationId xmlns:p14="http://schemas.microsoft.com/office/powerpoint/2010/main" val="1012348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20EDAD-5115-4099-B9BB-C9A8B5862E8E}" type="slidenum">
              <a:rPr lang="en-US" smtClean="0"/>
              <a:t>22</a:t>
            </a:fld>
            <a:endParaRPr lang="en-US"/>
          </a:p>
        </p:txBody>
      </p:sp>
    </p:spTree>
    <p:extLst>
      <p:ext uri="{BB962C8B-B14F-4D97-AF65-F5344CB8AC3E}">
        <p14:creationId xmlns:p14="http://schemas.microsoft.com/office/powerpoint/2010/main" val="2365191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20EDAD-5115-4099-B9BB-C9A8B5862E8E}" type="slidenum">
              <a:rPr lang="en-US" smtClean="0"/>
              <a:t>47</a:t>
            </a:fld>
            <a:endParaRPr lang="en-US"/>
          </a:p>
        </p:txBody>
      </p:sp>
    </p:spTree>
    <p:extLst>
      <p:ext uri="{BB962C8B-B14F-4D97-AF65-F5344CB8AC3E}">
        <p14:creationId xmlns:p14="http://schemas.microsoft.com/office/powerpoint/2010/main" val="275645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20EDAD-5115-4099-B9BB-C9A8B5862E8E}" type="slidenum">
              <a:rPr lang="en-US" smtClean="0"/>
              <a:t>23</a:t>
            </a:fld>
            <a:endParaRPr lang="en-US"/>
          </a:p>
        </p:txBody>
      </p:sp>
    </p:spTree>
    <p:extLst>
      <p:ext uri="{BB962C8B-B14F-4D97-AF65-F5344CB8AC3E}">
        <p14:creationId xmlns:p14="http://schemas.microsoft.com/office/powerpoint/2010/main" val="1535058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20EDAD-5115-4099-B9BB-C9A8B5862E8E}" type="slidenum">
              <a:rPr lang="en-US" smtClean="0"/>
              <a:t>25</a:t>
            </a:fld>
            <a:endParaRPr lang="en-US"/>
          </a:p>
        </p:txBody>
      </p:sp>
    </p:spTree>
    <p:extLst>
      <p:ext uri="{BB962C8B-B14F-4D97-AF65-F5344CB8AC3E}">
        <p14:creationId xmlns:p14="http://schemas.microsoft.com/office/powerpoint/2010/main" val="856694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20EDAD-5115-4099-B9BB-C9A8B5862E8E}" type="slidenum">
              <a:rPr lang="en-US" smtClean="0"/>
              <a:t>30</a:t>
            </a:fld>
            <a:endParaRPr lang="en-US"/>
          </a:p>
        </p:txBody>
      </p:sp>
    </p:spTree>
    <p:extLst>
      <p:ext uri="{BB962C8B-B14F-4D97-AF65-F5344CB8AC3E}">
        <p14:creationId xmlns:p14="http://schemas.microsoft.com/office/powerpoint/2010/main" val="344628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20EDAD-5115-4099-B9BB-C9A8B5862E8E}" type="slidenum">
              <a:rPr lang="en-US" smtClean="0"/>
              <a:t>33</a:t>
            </a:fld>
            <a:endParaRPr lang="en-US"/>
          </a:p>
        </p:txBody>
      </p:sp>
    </p:spTree>
    <p:extLst>
      <p:ext uri="{BB962C8B-B14F-4D97-AF65-F5344CB8AC3E}">
        <p14:creationId xmlns:p14="http://schemas.microsoft.com/office/powerpoint/2010/main" val="1168669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20EDAD-5115-4099-B9BB-C9A8B5862E8E}" type="slidenum">
              <a:rPr lang="en-US" smtClean="0"/>
              <a:t>35</a:t>
            </a:fld>
            <a:endParaRPr lang="en-US"/>
          </a:p>
        </p:txBody>
      </p:sp>
    </p:spTree>
    <p:extLst>
      <p:ext uri="{BB962C8B-B14F-4D97-AF65-F5344CB8AC3E}">
        <p14:creationId xmlns:p14="http://schemas.microsoft.com/office/powerpoint/2010/main" val="67228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20EDAD-5115-4099-B9BB-C9A8B5862E8E}" type="slidenum">
              <a:rPr lang="en-US" smtClean="0"/>
              <a:t>38</a:t>
            </a:fld>
            <a:endParaRPr lang="en-US"/>
          </a:p>
        </p:txBody>
      </p:sp>
    </p:spTree>
    <p:extLst>
      <p:ext uri="{BB962C8B-B14F-4D97-AF65-F5344CB8AC3E}">
        <p14:creationId xmlns:p14="http://schemas.microsoft.com/office/powerpoint/2010/main" val="933147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20EDAD-5115-4099-B9BB-C9A8B5862E8E}" type="slidenum">
              <a:rPr lang="en-US" smtClean="0"/>
              <a:t>41</a:t>
            </a:fld>
            <a:endParaRPr lang="en-US"/>
          </a:p>
        </p:txBody>
      </p:sp>
    </p:spTree>
    <p:extLst>
      <p:ext uri="{BB962C8B-B14F-4D97-AF65-F5344CB8AC3E}">
        <p14:creationId xmlns:p14="http://schemas.microsoft.com/office/powerpoint/2010/main" val="1445196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20EDAD-5115-4099-B9BB-C9A8B5862E8E}" type="slidenum">
              <a:rPr lang="en-US" smtClean="0"/>
              <a:t>46</a:t>
            </a:fld>
            <a:endParaRPr lang="en-US"/>
          </a:p>
        </p:txBody>
      </p:sp>
    </p:spTree>
    <p:extLst>
      <p:ext uri="{BB962C8B-B14F-4D97-AF65-F5344CB8AC3E}">
        <p14:creationId xmlns:p14="http://schemas.microsoft.com/office/powerpoint/2010/main" val="1461633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4D71D5D2-9922-4D00-B45D-5F1A03F794BA}" type="slidenum">
              <a:rPr lang="en-US" smtClean="0"/>
              <a:t>‹#›</a:t>
            </a:fld>
            <a:endParaRPr lang="en-US"/>
          </a:p>
        </p:txBody>
      </p:sp>
    </p:spTree>
    <p:extLst>
      <p:ext uri="{BB962C8B-B14F-4D97-AF65-F5344CB8AC3E}">
        <p14:creationId xmlns:p14="http://schemas.microsoft.com/office/powerpoint/2010/main" val="392918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1D5D2-9922-4D00-B45D-5F1A03F794BA}" type="slidenum">
              <a:rPr lang="en-US" smtClean="0"/>
              <a:t>‹#›</a:t>
            </a:fld>
            <a:endParaRPr lang="en-US"/>
          </a:p>
        </p:txBody>
      </p:sp>
    </p:spTree>
    <p:extLst>
      <p:ext uri="{BB962C8B-B14F-4D97-AF65-F5344CB8AC3E}">
        <p14:creationId xmlns:p14="http://schemas.microsoft.com/office/powerpoint/2010/main" val="313550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4D71D5D2-9922-4D00-B45D-5F1A03F794BA}" type="slidenum">
              <a:rPr lang="en-US" smtClean="0"/>
              <a:t>‹#›</a:t>
            </a:fld>
            <a:endParaRPr lang="en-US"/>
          </a:p>
        </p:txBody>
      </p:sp>
    </p:spTree>
    <p:extLst>
      <p:ext uri="{BB962C8B-B14F-4D97-AF65-F5344CB8AC3E}">
        <p14:creationId xmlns:p14="http://schemas.microsoft.com/office/powerpoint/2010/main" val="2168426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a:p>
        </p:txBody>
      </p:sp>
    </p:spTree>
    <p:extLst>
      <p:ext uri="{BB962C8B-B14F-4D97-AF65-F5344CB8AC3E}">
        <p14:creationId xmlns:p14="http://schemas.microsoft.com/office/powerpoint/2010/main" val="3827532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4D71D5D2-9922-4D00-B45D-5F1A03F794BA}" type="slidenum">
              <a:rPr lang="en-US" smtClean="0"/>
              <a:t>‹#›</a:t>
            </a:fld>
            <a:endParaRPr lang="en-US"/>
          </a:p>
        </p:txBody>
      </p:sp>
    </p:spTree>
    <p:extLst>
      <p:ext uri="{BB962C8B-B14F-4D97-AF65-F5344CB8AC3E}">
        <p14:creationId xmlns:p14="http://schemas.microsoft.com/office/powerpoint/2010/main" val="1172860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D71D5D2-9922-4D00-B45D-5F1A03F794BA}" type="slidenum">
              <a:rPr lang="en-US" smtClean="0"/>
              <a:t>‹#›</a:t>
            </a:fld>
            <a:endParaRPr lang="en-US"/>
          </a:p>
        </p:txBody>
      </p:sp>
    </p:spTree>
    <p:extLst>
      <p:ext uri="{BB962C8B-B14F-4D97-AF65-F5344CB8AC3E}">
        <p14:creationId xmlns:p14="http://schemas.microsoft.com/office/powerpoint/2010/main" val="2581142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1D5D2-9922-4D00-B45D-5F1A03F794BA}" type="slidenum">
              <a:rPr lang="en-US" smtClean="0"/>
              <a:t>‹#›</a:t>
            </a:fld>
            <a:endParaRPr lang="en-US"/>
          </a:p>
        </p:txBody>
      </p:sp>
    </p:spTree>
    <p:extLst>
      <p:ext uri="{BB962C8B-B14F-4D97-AF65-F5344CB8AC3E}">
        <p14:creationId xmlns:p14="http://schemas.microsoft.com/office/powerpoint/2010/main" val="1339975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71D5D2-9922-4D00-B45D-5F1A03F794BA}" type="slidenum">
              <a:rPr lang="en-US" smtClean="0"/>
              <a:t>‹#›</a:t>
            </a:fld>
            <a:endParaRPr lang="en-US"/>
          </a:p>
        </p:txBody>
      </p:sp>
    </p:spTree>
    <p:extLst>
      <p:ext uri="{BB962C8B-B14F-4D97-AF65-F5344CB8AC3E}">
        <p14:creationId xmlns:p14="http://schemas.microsoft.com/office/powerpoint/2010/main" val="418610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1D5D2-9922-4D00-B45D-5F1A03F794BA}" type="slidenum">
              <a:rPr lang="en-US" smtClean="0"/>
              <a:t>‹#›</a:t>
            </a:fld>
            <a:endParaRPr lang="en-US"/>
          </a:p>
        </p:txBody>
      </p:sp>
    </p:spTree>
    <p:extLst>
      <p:ext uri="{BB962C8B-B14F-4D97-AF65-F5344CB8AC3E}">
        <p14:creationId xmlns:p14="http://schemas.microsoft.com/office/powerpoint/2010/main" val="3059708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71D5D2-9922-4D00-B45D-5F1A03F794BA}" type="slidenum">
              <a:rPr lang="en-US" smtClean="0"/>
              <a:t>‹#›</a:t>
            </a:fld>
            <a:endParaRPr lang="en-US"/>
          </a:p>
        </p:txBody>
      </p:sp>
    </p:spTree>
    <p:extLst>
      <p:ext uri="{BB962C8B-B14F-4D97-AF65-F5344CB8AC3E}">
        <p14:creationId xmlns:p14="http://schemas.microsoft.com/office/powerpoint/2010/main" val="3229245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D71D5D2-9922-4D00-B45D-5F1A03F794BA}" type="slidenum">
              <a:rPr lang="en-US" smtClean="0"/>
              <a:t>‹#›</a:t>
            </a:fld>
            <a:endParaRPr lang="en-US"/>
          </a:p>
        </p:txBody>
      </p:sp>
    </p:spTree>
    <p:extLst>
      <p:ext uri="{BB962C8B-B14F-4D97-AF65-F5344CB8AC3E}">
        <p14:creationId xmlns:p14="http://schemas.microsoft.com/office/powerpoint/2010/main" val="3150732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1D5D2-9922-4D00-B45D-5F1A03F794BA}" type="slidenum">
              <a:rPr lang="en-US" smtClean="0"/>
              <a:t>‹#›</a:t>
            </a:fld>
            <a:endParaRPr lang="en-US"/>
          </a:p>
        </p:txBody>
      </p:sp>
    </p:spTree>
    <p:extLst>
      <p:ext uri="{BB962C8B-B14F-4D97-AF65-F5344CB8AC3E}">
        <p14:creationId xmlns:p14="http://schemas.microsoft.com/office/powerpoint/2010/main" val="4036381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4D71D5D2-9922-4D00-B45D-5F1A03F794BA}"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5233695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2.svg"/><Relationship Id="rId3" Type="http://schemas.openxmlformats.org/officeDocument/2006/relationships/diagramLayout" Target="../diagrams/layout1.xml"/><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diagramData" Target="../diagrams/data1.xml"/><Relationship Id="rId16" Type="http://schemas.openxmlformats.org/officeDocument/2006/relationships/image" Target="../media/image20.sv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5.png"/><Relationship Id="rId5" Type="http://schemas.openxmlformats.org/officeDocument/2006/relationships/diagramColors" Target="../diagrams/colors1.xml"/><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diagramQuickStyle" Target="../diagrams/quickStyle1.xml"/><Relationship Id="rId9" Type="http://schemas.openxmlformats.org/officeDocument/2006/relationships/image" Target="../media/image13.png"/><Relationship Id="rId14" Type="http://schemas.openxmlformats.org/officeDocument/2006/relationships/image" Target="../media/image18.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doa.vi.gov/ag-plan" TargetMode="External"/><Relationship Id="rId2" Type="http://schemas.openxmlformats.org/officeDocument/2006/relationships/hyperlink" Target="mailto:agplan@doa.vi.gov"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1" name="Rectangle 90">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C391477D-8F24-4A2C-AEC4-3C10444A4BDA}"/>
              </a:ext>
            </a:extLst>
          </p:cNvPr>
          <p:cNvSpPr>
            <a:spLocks noGrp="1"/>
          </p:cNvSpPr>
          <p:nvPr>
            <p:ph type="ctrTitle"/>
          </p:nvPr>
        </p:nvSpPr>
        <p:spPr>
          <a:xfrm>
            <a:off x="-1" y="824016"/>
            <a:ext cx="4654295" cy="1762108"/>
          </a:xfrm>
        </p:spPr>
        <p:txBody>
          <a:bodyPr anchor="ctr">
            <a:normAutofit/>
          </a:bodyPr>
          <a:lstStyle/>
          <a:p>
            <a:pPr algn="ctr"/>
            <a:r>
              <a:rPr lang="en-US" dirty="0">
                <a:solidFill>
                  <a:schemeClr val="accent4">
                    <a:lumMod val="40000"/>
                    <a:lumOff val="60000"/>
                  </a:schemeClr>
                </a:solidFill>
                <a:latin typeface="Arial Black" panose="020B0A04020102020204" pitchFamily="34" charset="0"/>
              </a:rPr>
              <a:t>Food security </a:t>
            </a:r>
            <a:br>
              <a:rPr lang="en-US" dirty="0">
                <a:solidFill>
                  <a:schemeClr val="accent4">
                    <a:lumMod val="40000"/>
                    <a:lumOff val="60000"/>
                  </a:schemeClr>
                </a:solidFill>
                <a:latin typeface="Arial Black" panose="020B0A04020102020204" pitchFamily="34" charset="0"/>
              </a:rPr>
            </a:br>
            <a:r>
              <a:rPr lang="en-US" dirty="0">
                <a:solidFill>
                  <a:schemeClr val="accent4">
                    <a:lumMod val="40000"/>
                    <a:lumOff val="60000"/>
                  </a:schemeClr>
                </a:solidFill>
                <a:latin typeface="Arial Black" panose="020B0A04020102020204" pitchFamily="34" charset="0"/>
              </a:rPr>
              <a:t>town hall meeting IV</a:t>
            </a:r>
          </a:p>
        </p:txBody>
      </p:sp>
      <p:sp>
        <p:nvSpPr>
          <p:cNvPr id="15" name="Subtitle 2">
            <a:extLst>
              <a:ext uri="{FF2B5EF4-FFF2-40B4-BE49-F238E27FC236}">
                <a16:creationId xmlns:a16="http://schemas.microsoft.com/office/drawing/2014/main" id="{10A05567-8041-4117-98AB-3A5A4E089E67}"/>
              </a:ext>
            </a:extLst>
          </p:cNvPr>
          <p:cNvSpPr>
            <a:spLocks noGrp="1"/>
          </p:cNvSpPr>
          <p:nvPr>
            <p:ph type="subTitle" idx="1"/>
          </p:nvPr>
        </p:nvSpPr>
        <p:spPr>
          <a:xfrm>
            <a:off x="0" y="5008228"/>
            <a:ext cx="4654294" cy="1147054"/>
          </a:xfrm>
        </p:spPr>
        <p:txBody>
          <a:bodyPr anchor="b">
            <a:noAutofit/>
          </a:bodyPr>
          <a:lstStyle/>
          <a:p>
            <a:pPr algn="ctr">
              <a:lnSpc>
                <a:spcPct val="90000"/>
              </a:lnSpc>
            </a:pPr>
            <a:endParaRPr lang="en-US" sz="3000" b="1" dirty="0">
              <a:solidFill>
                <a:schemeClr val="accent4">
                  <a:lumMod val="20000"/>
                  <a:lumOff val="80000"/>
                </a:schemeClr>
              </a:solidFill>
              <a:latin typeface="Arial Black" panose="020B0A04020102020204" pitchFamily="34" charset="0"/>
            </a:endParaRPr>
          </a:p>
          <a:p>
            <a:pPr algn="ctr">
              <a:lnSpc>
                <a:spcPct val="90000"/>
              </a:lnSpc>
            </a:pPr>
            <a:endParaRPr lang="en-US" sz="3000" b="1" dirty="0">
              <a:solidFill>
                <a:schemeClr val="accent4">
                  <a:lumMod val="20000"/>
                  <a:lumOff val="80000"/>
                </a:schemeClr>
              </a:solidFill>
              <a:latin typeface="Arial Black" panose="020B0A04020102020204" pitchFamily="34" charset="0"/>
            </a:endParaRPr>
          </a:p>
          <a:p>
            <a:pPr algn="ctr">
              <a:lnSpc>
                <a:spcPct val="90000"/>
              </a:lnSpc>
            </a:pPr>
            <a:r>
              <a:rPr lang="en-US" sz="3000" b="1" dirty="0">
                <a:solidFill>
                  <a:schemeClr val="accent4">
                    <a:lumMod val="20000"/>
                    <a:lumOff val="80000"/>
                  </a:schemeClr>
                </a:solidFill>
                <a:latin typeface="Arial Black" panose="020B0A04020102020204" pitchFamily="34" charset="0"/>
              </a:rPr>
              <a:t>Preliminary/DRAFT </a:t>
            </a:r>
          </a:p>
          <a:p>
            <a:pPr algn="ctr">
              <a:lnSpc>
                <a:spcPct val="90000"/>
              </a:lnSpc>
            </a:pPr>
            <a:r>
              <a:rPr lang="en-US" sz="3200" b="1" dirty="0">
                <a:solidFill>
                  <a:schemeClr val="accent4">
                    <a:lumMod val="20000"/>
                    <a:lumOff val="80000"/>
                  </a:schemeClr>
                </a:solidFill>
                <a:latin typeface="Arial Black" panose="020B0A04020102020204" pitchFamily="34" charset="0"/>
              </a:rPr>
              <a:t>Virgin Islands agricultural plan</a:t>
            </a:r>
          </a:p>
        </p:txBody>
      </p:sp>
      <p:sp>
        <p:nvSpPr>
          <p:cNvPr id="93" name="Rectangle 92">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rgbClr val="DC9522"/>
          </a:solidFill>
          <a:ln>
            <a:noFill/>
          </a:ln>
          <a:effectLst/>
        </p:spPr>
        <p:style>
          <a:lnRef idx="1">
            <a:schemeClr val="accent1"/>
          </a:lnRef>
          <a:fillRef idx="3">
            <a:schemeClr val="accent1"/>
          </a:fillRef>
          <a:effectRef idx="2">
            <a:schemeClr val="accent1"/>
          </a:effectRef>
          <a:fontRef idx="minor">
            <a:schemeClr val="lt1"/>
          </a:fontRef>
        </p:style>
      </p:sp>
      <p:pic>
        <p:nvPicPr>
          <p:cNvPr id="16" name="Picture 15" descr="A bunch of fruits and vegetables&#10;&#10;Description automatically generated with low confidence">
            <a:extLst>
              <a:ext uri="{FF2B5EF4-FFF2-40B4-BE49-F238E27FC236}">
                <a16:creationId xmlns:a16="http://schemas.microsoft.com/office/drawing/2014/main" id="{C08258DD-0CC5-4DF4-9E74-0EAE13640E06}"/>
              </a:ext>
            </a:extLst>
          </p:cNvPr>
          <p:cNvPicPr>
            <a:picLocks noChangeAspect="1"/>
          </p:cNvPicPr>
          <p:nvPr/>
        </p:nvPicPr>
        <p:blipFill rotWithShape="1">
          <a:blip r:embed="rId2">
            <a:extLst>
              <a:ext uri="{28A0092B-C50C-407E-A947-70E740481C1C}">
                <a14:useLocalDpi xmlns:a14="http://schemas.microsoft.com/office/drawing/2010/main" val="0"/>
              </a:ext>
            </a:extLst>
          </a:blip>
          <a:srcRect l="24934" r="26156"/>
          <a:stretch/>
        </p:blipFill>
        <p:spPr>
          <a:xfrm>
            <a:off x="4654295" y="10"/>
            <a:ext cx="7537705" cy="6857990"/>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DD06B0A0-6783-4AF5-B827-674F259F3B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7636" y="265820"/>
            <a:ext cx="2199006" cy="2199006"/>
          </a:xfrm>
          <a:prstGeom prst="rect">
            <a:avLst/>
          </a:prstGeom>
        </p:spPr>
      </p:pic>
    </p:spTree>
    <p:extLst>
      <p:ext uri="{BB962C8B-B14F-4D97-AF65-F5344CB8AC3E}">
        <p14:creationId xmlns:p14="http://schemas.microsoft.com/office/powerpoint/2010/main" val="4075524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8" name="Rectangle 33">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0" y="548640"/>
            <a:ext cx="4241830" cy="6309359"/>
          </a:xfrm>
        </p:spPr>
        <p:txBody>
          <a:bodyPr vert="horz" lIns="91440" tIns="45720" rIns="91440" bIns="45720" rtlCol="0" anchor="ctr">
            <a:normAutofit/>
          </a:bodyPr>
          <a:lstStyle/>
          <a:p>
            <a:pPr algn="ctr"/>
            <a:r>
              <a:rPr lang="en-US" sz="4800" b="1" dirty="0">
                <a:solidFill>
                  <a:schemeClr val="accent1"/>
                </a:solidFill>
              </a:rPr>
              <a:t>Activities Performed </a:t>
            </a:r>
            <a:br>
              <a:rPr lang="en-US" sz="4800" b="1" dirty="0">
                <a:solidFill>
                  <a:schemeClr val="accent1"/>
                </a:solidFill>
              </a:rPr>
            </a:br>
            <a:r>
              <a:rPr lang="en-US" sz="4800" b="1" dirty="0">
                <a:solidFill>
                  <a:schemeClr val="accent1"/>
                </a:solidFill>
              </a:rPr>
              <a:t>BY THE TASK FORCE</a:t>
            </a:r>
          </a:p>
        </p:txBody>
      </p:sp>
      <p:sp>
        <p:nvSpPr>
          <p:cNvPr id="49" name="Rectangle 35">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37">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39">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41">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Content Placeholder 4">
            <a:extLst>
              <a:ext uri="{FF2B5EF4-FFF2-40B4-BE49-F238E27FC236}">
                <a16:creationId xmlns:a16="http://schemas.microsoft.com/office/drawing/2014/main" id="{82FAE531-9AA7-4F77-8676-4AD34756EE13}"/>
              </a:ext>
            </a:extLst>
          </p:cNvPr>
          <p:cNvSpPr txBox="1">
            <a:spLocks/>
          </p:cNvSpPr>
          <p:nvPr/>
        </p:nvSpPr>
        <p:spPr>
          <a:xfrm>
            <a:off x="4241829" y="2302984"/>
            <a:ext cx="7498616" cy="3831118"/>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b="0" i="0" u="none" strike="noStrike" baseline="0" dirty="0">
                <a:solidFill>
                  <a:schemeClr val="tx1"/>
                </a:solidFill>
                <a:latin typeface="+mj-lt"/>
              </a:rPr>
              <a:t>Selected four (4) External Reviewers to assess a draft version of the Plan:</a:t>
            </a:r>
          </a:p>
          <a:p>
            <a:pPr lvl="1">
              <a:buFont typeface="Gill Sans MT" panose="020B0502020104020203" pitchFamily="34" charset="0"/>
              <a:buChar char="–"/>
            </a:pPr>
            <a:r>
              <a:rPr lang="en-US" sz="1800" b="1" u="none" strike="noStrike" baseline="0" dirty="0">
                <a:solidFill>
                  <a:schemeClr val="bg2"/>
                </a:solidFill>
                <a:latin typeface="+mj-lt"/>
              </a:rPr>
              <a:t>Dr. Louis Petersen,  Assistant Director – UVI Cooperative Extension Services and former Commissioner of Agriculture</a:t>
            </a:r>
          </a:p>
          <a:p>
            <a:pPr lvl="1">
              <a:buFont typeface="Gill Sans MT" panose="020B0502020104020203" pitchFamily="34" charset="0"/>
              <a:buChar char="–"/>
            </a:pPr>
            <a:r>
              <a:rPr lang="en-US" sz="1800" b="1" dirty="0">
                <a:solidFill>
                  <a:schemeClr val="bg2"/>
                </a:solidFill>
                <a:latin typeface="+mj-lt"/>
              </a:rPr>
              <a:t>Dr.  Allison </a:t>
            </a:r>
            <a:r>
              <a:rPr lang="en-US" sz="1800" b="1" dirty="0" err="1">
                <a:solidFill>
                  <a:schemeClr val="bg2"/>
                </a:solidFill>
                <a:latin typeface="+mj-lt"/>
              </a:rPr>
              <a:t>DeGazon</a:t>
            </a:r>
            <a:r>
              <a:rPr lang="en-US" sz="1800" b="1" dirty="0">
                <a:solidFill>
                  <a:schemeClr val="bg2"/>
                </a:solidFill>
                <a:latin typeface="+mj-lt"/>
              </a:rPr>
              <a:t>, Director &amp; Former Senator – Bureau of Economic Research</a:t>
            </a:r>
            <a:endParaRPr lang="en-US" sz="1800" b="1" u="none" strike="noStrike" baseline="0" dirty="0">
              <a:solidFill>
                <a:schemeClr val="bg2"/>
              </a:solidFill>
              <a:latin typeface="+mj-lt"/>
            </a:endParaRPr>
          </a:p>
          <a:p>
            <a:pPr lvl="1">
              <a:buFont typeface="Gill Sans MT" panose="020B0502020104020203" pitchFamily="34" charset="0"/>
              <a:buChar char="–"/>
            </a:pPr>
            <a:r>
              <a:rPr lang="en-US" sz="1800" b="1" u="none" strike="noStrike" baseline="0" dirty="0">
                <a:solidFill>
                  <a:schemeClr val="bg2"/>
                </a:solidFill>
                <a:latin typeface="+mj-lt"/>
              </a:rPr>
              <a:t>Dr. N</a:t>
            </a:r>
            <a:r>
              <a:rPr lang="en-US" sz="1800" b="1" dirty="0">
                <a:solidFill>
                  <a:schemeClr val="bg2"/>
                </a:solidFill>
                <a:latin typeface="+mj-lt"/>
              </a:rPr>
              <a:t>icholas Comerford, Dean and Director of Human Resources &amp; Agriculture – Research and Cooperative Extension at the University of Hawaii, the College of Agriculture and Human Resources</a:t>
            </a:r>
          </a:p>
          <a:p>
            <a:pPr lvl="1">
              <a:buFont typeface="Gill Sans MT" panose="020B0502020104020203" pitchFamily="34" charset="0"/>
              <a:buChar char="–"/>
            </a:pPr>
            <a:r>
              <a:rPr lang="en-US" sz="1800" b="1" u="none" strike="noStrike" baseline="0" dirty="0">
                <a:solidFill>
                  <a:schemeClr val="bg2"/>
                </a:solidFill>
                <a:latin typeface="+mj-lt"/>
              </a:rPr>
              <a:t>Dr. Moses Kairo, Dean of the School of Agriculture and Natural Sciences Research Director, 1890 Land Grant Programs Administrator, UMES Extension – University of Maryland Eastern Shore</a:t>
            </a:r>
          </a:p>
          <a:p>
            <a:endParaRPr lang="en-US" sz="2000" b="0" i="0" u="none" strike="noStrike" baseline="0" dirty="0">
              <a:solidFill>
                <a:schemeClr val="tx1"/>
              </a:solidFill>
              <a:latin typeface="+mj-lt"/>
            </a:endParaRPr>
          </a:p>
          <a:p>
            <a:pPr marL="0" indent="0">
              <a:buNone/>
            </a:pPr>
            <a:endParaRPr lang="en-US" sz="2000" b="1" dirty="0">
              <a:solidFill>
                <a:schemeClr val="tx1"/>
              </a:solidFill>
              <a:latin typeface="+mj-lt"/>
            </a:endParaRPr>
          </a:p>
          <a:p>
            <a:pPr marL="0" indent="0">
              <a:buNone/>
            </a:pPr>
            <a:endParaRPr lang="en-US" sz="2000" b="1" dirty="0">
              <a:solidFill>
                <a:schemeClr val="tx1"/>
              </a:solidFill>
              <a:latin typeface="+mj-lt"/>
            </a:endParaRPr>
          </a:p>
          <a:p>
            <a:pPr marL="0" indent="0">
              <a:buNone/>
            </a:pPr>
            <a:endParaRPr lang="en-US" sz="2000" b="1" dirty="0">
              <a:solidFill>
                <a:schemeClr val="tx1"/>
              </a:solidFill>
              <a:latin typeface="+mj-lt"/>
            </a:endParaRPr>
          </a:p>
        </p:txBody>
      </p:sp>
    </p:spTree>
    <p:extLst>
      <p:ext uri="{BB962C8B-B14F-4D97-AF65-F5344CB8AC3E}">
        <p14:creationId xmlns:p14="http://schemas.microsoft.com/office/powerpoint/2010/main" val="4649113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8" name="Rectangle 33">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0" y="548640"/>
            <a:ext cx="4241830" cy="6309359"/>
          </a:xfrm>
        </p:spPr>
        <p:txBody>
          <a:bodyPr vert="horz" lIns="91440" tIns="45720" rIns="91440" bIns="45720" rtlCol="0" anchor="ctr">
            <a:normAutofit/>
          </a:bodyPr>
          <a:lstStyle/>
          <a:p>
            <a:pPr algn="ctr"/>
            <a:r>
              <a:rPr lang="en-US" sz="4800" b="1" dirty="0">
                <a:solidFill>
                  <a:schemeClr val="accent1"/>
                </a:solidFill>
              </a:rPr>
              <a:t>Activities Performed </a:t>
            </a:r>
            <a:br>
              <a:rPr lang="en-US" sz="4800" b="1" dirty="0">
                <a:solidFill>
                  <a:schemeClr val="accent1"/>
                </a:solidFill>
              </a:rPr>
            </a:br>
            <a:r>
              <a:rPr lang="en-US" sz="4800" b="1" dirty="0">
                <a:solidFill>
                  <a:schemeClr val="accent1"/>
                </a:solidFill>
              </a:rPr>
              <a:t>BY THE TASK FORCE</a:t>
            </a:r>
          </a:p>
        </p:txBody>
      </p:sp>
      <p:sp>
        <p:nvSpPr>
          <p:cNvPr id="49" name="Rectangle 35">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37">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39">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41">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Content Placeholder 4">
            <a:extLst>
              <a:ext uri="{FF2B5EF4-FFF2-40B4-BE49-F238E27FC236}">
                <a16:creationId xmlns:a16="http://schemas.microsoft.com/office/drawing/2014/main" id="{91D09BAB-BE00-49BB-B108-C077385286A2}"/>
              </a:ext>
            </a:extLst>
          </p:cNvPr>
          <p:cNvSpPr txBox="1">
            <a:spLocks/>
          </p:cNvSpPr>
          <p:nvPr/>
        </p:nvSpPr>
        <p:spPr>
          <a:xfrm>
            <a:off x="4241830" y="2569681"/>
            <a:ext cx="7452628" cy="3831118"/>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sz="2000" b="0" i="0" u="none" strike="noStrike" baseline="0" dirty="0">
              <a:solidFill>
                <a:schemeClr val="tx1"/>
              </a:solidFill>
              <a:latin typeface="+mj-lt"/>
            </a:endParaRPr>
          </a:p>
          <a:p>
            <a:endParaRPr lang="en-US" sz="2000" dirty="0">
              <a:solidFill>
                <a:schemeClr val="tx1"/>
              </a:solidFill>
              <a:latin typeface="+mj-lt"/>
            </a:endParaRPr>
          </a:p>
          <a:p>
            <a:endParaRPr lang="en-US" sz="2000" b="0" i="0" u="none" strike="noStrike" baseline="0" dirty="0">
              <a:solidFill>
                <a:schemeClr val="tx1"/>
              </a:solidFill>
              <a:latin typeface="+mj-lt"/>
            </a:endParaRPr>
          </a:p>
          <a:p>
            <a:endParaRPr lang="en-US" sz="2000" dirty="0">
              <a:solidFill>
                <a:schemeClr val="tx1"/>
              </a:solidFill>
              <a:latin typeface="+mj-lt"/>
            </a:endParaRPr>
          </a:p>
          <a:p>
            <a:r>
              <a:rPr lang="en-US" sz="2000" dirty="0">
                <a:solidFill>
                  <a:schemeClr val="tx1"/>
                </a:solidFill>
                <a:latin typeface="+mj-lt"/>
              </a:rPr>
              <a:t>Collaborated with the VI Department of  Education on the Education &amp; Training recommendations</a:t>
            </a:r>
          </a:p>
          <a:p>
            <a:pPr algn="just"/>
            <a:r>
              <a:rPr lang="en-US" sz="2000" dirty="0">
                <a:solidFill>
                  <a:schemeClr val="tx1"/>
                </a:solidFill>
                <a:latin typeface="+mj-lt"/>
              </a:rPr>
              <a:t>Secured the services of Mr. Errol Chichester to perform outreach on the Farmer’s Survey</a:t>
            </a:r>
          </a:p>
          <a:p>
            <a:r>
              <a:rPr lang="en-US" sz="2000" dirty="0">
                <a:solidFill>
                  <a:schemeClr val="tx1"/>
                </a:solidFill>
                <a:latin typeface="+mj-lt"/>
              </a:rPr>
              <a:t>Selected three (3) local Graphic Design Artists to create the Local Food Symbol</a:t>
            </a:r>
          </a:p>
          <a:p>
            <a:r>
              <a:rPr lang="en-US" sz="2000" dirty="0">
                <a:solidFill>
                  <a:schemeClr val="tx1"/>
                </a:solidFill>
                <a:latin typeface="+mj-lt"/>
              </a:rPr>
              <a:t>Secured the services of the UVI Caribbean Green Technology Center to conduct a study on irrigation and water supply </a:t>
            </a:r>
          </a:p>
          <a:p>
            <a:r>
              <a:rPr lang="en-US" sz="2000" b="0" i="0" u="none" strike="noStrike" baseline="0" dirty="0">
                <a:solidFill>
                  <a:schemeClr val="tx1"/>
                </a:solidFill>
                <a:latin typeface="+mj-lt"/>
              </a:rPr>
              <a:t>Secured the services of </a:t>
            </a:r>
            <a:r>
              <a:rPr lang="en-US" sz="2000" b="0" i="0" u="none" strike="noStrike" baseline="0" dirty="0" err="1">
                <a:solidFill>
                  <a:schemeClr val="tx1"/>
                </a:solidFill>
                <a:latin typeface="+mj-lt"/>
              </a:rPr>
              <a:t>AppleSeed</a:t>
            </a:r>
            <a:r>
              <a:rPr lang="en-US" sz="2000" b="0" i="0" u="none" strike="noStrike" baseline="0" dirty="0">
                <a:solidFill>
                  <a:schemeClr val="tx1"/>
                </a:solidFill>
                <a:latin typeface="+mj-lt"/>
              </a:rPr>
              <a:t> to conduct a study o</a:t>
            </a:r>
            <a:r>
              <a:rPr lang="en-US" sz="2000" dirty="0">
                <a:solidFill>
                  <a:schemeClr val="tx1"/>
                </a:solidFill>
                <a:latin typeface="+mj-lt"/>
              </a:rPr>
              <a:t>n the economic impact of agriculture productivity</a:t>
            </a:r>
          </a:p>
          <a:p>
            <a:r>
              <a:rPr lang="en-US" sz="2000" dirty="0">
                <a:solidFill>
                  <a:schemeClr val="tx1"/>
                </a:solidFill>
                <a:latin typeface="+mj-lt"/>
              </a:rPr>
              <a:t>Collaborated with USVI Hotel and Tourism Department and the Chambers of Commerce on the distribution of the Food Retailers and Restaurateurs Survey:</a:t>
            </a:r>
          </a:p>
          <a:p>
            <a:endParaRPr lang="en-US" sz="2000" dirty="0">
              <a:solidFill>
                <a:schemeClr val="tx1"/>
              </a:solidFill>
              <a:latin typeface="+mj-lt"/>
            </a:endParaRPr>
          </a:p>
          <a:p>
            <a:pPr algn="just"/>
            <a:endParaRPr lang="en-US" sz="2000" dirty="0">
              <a:solidFill>
                <a:schemeClr val="tx1"/>
              </a:solidFill>
              <a:latin typeface="+mj-lt"/>
            </a:endParaRPr>
          </a:p>
          <a:p>
            <a:endParaRPr lang="en-US" sz="2000" dirty="0">
              <a:solidFill>
                <a:schemeClr val="tx1"/>
              </a:solidFill>
              <a:latin typeface="+mj-lt"/>
            </a:endParaRPr>
          </a:p>
          <a:p>
            <a:endParaRPr lang="en-US" sz="2000" b="1" dirty="0">
              <a:solidFill>
                <a:schemeClr val="tx1"/>
              </a:solidFill>
              <a:latin typeface="+mj-lt"/>
            </a:endParaRPr>
          </a:p>
          <a:p>
            <a:pPr marL="0" indent="0">
              <a:buNone/>
            </a:pPr>
            <a:endParaRPr lang="en-US" sz="2000" b="0" i="0" u="none" strike="noStrike" baseline="0" dirty="0">
              <a:solidFill>
                <a:schemeClr val="tx1"/>
              </a:solidFill>
              <a:latin typeface="+mj-lt"/>
            </a:endParaRPr>
          </a:p>
          <a:p>
            <a:endParaRPr lang="en-US" sz="2000" b="0" i="0" u="none" strike="noStrike" baseline="0" dirty="0">
              <a:solidFill>
                <a:schemeClr val="tx1"/>
              </a:solidFill>
              <a:latin typeface="+mj-lt"/>
            </a:endParaRPr>
          </a:p>
          <a:p>
            <a:pPr marL="0" indent="0">
              <a:buNone/>
            </a:pPr>
            <a:endParaRPr lang="en-US" sz="2000" b="1" dirty="0">
              <a:solidFill>
                <a:schemeClr val="tx1"/>
              </a:solidFill>
              <a:latin typeface="+mj-lt"/>
            </a:endParaRPr>
          </a:p>
          <a:p>
            <a:pPr marL="0" indent="0">
              <a:buNone/>
            </a:pPr>
            <a:endParaRPr lang="en-US" sz="2000" b="1" dirty="0">
              <a:solidFill>
                <a:schemeClr val="tx1"/>
              </a:solidFill>
              <a:latin typeface="+mj-lt"/>
            </a:endParaRPr>
          </a:p>
          <a:p>
            <a:pPr marL="0" indent="0">
              <a:buNone/>
            </a:pPr>
            <a:endParaRPr lang="en-US" sz="2000" b="1" dirty="0">
              <a:solidFill>
                <a:schemeClr val="tx1"/>
              </a:solidFill>
              <a:latin typeface="+mj-lt"/>
            </a:endParaRPr>
          </a:p>
        </p:txBody>
      </p:sp>
    </p:spTree>
    <p:extLst>
      <p:ext uri="{BB962C8B-B14F-4D97-AF65-F5344CB8AC3E}">
        <p14:creationId xmlns:p14="http://schemas.microsoft.com/office/powerpoint/2010/main" val="769954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968D65-BD4E-40E6-86F9-4E6CD54243D1}"/>
              </a:ext>
            </a:extLst>
          </p:cNvPr>
          <p:cNvSpPr>
            <a:spLocks noGrp="1"/>
          </p:cNvSpPr>
          <p:nvPr>
            <p:ph type="title"/>
          </p:nvPr>
        </p:nvSpPr>
        <p:spPr>
          <a:xfrm>
            <a:off x="433431" y="858260"/>
            <a:ext cx="11325137" cy="571797"/>
          </a:xfrm>
        </p:spPr>
        <p:txBody>
          <a:bodyPr vert="horz" lIns="91440" tIns="45720" rIns="91440" bIns="45720" rtlCol="0">
            <a:normAutofit/>
          </a:bodyPr>
          <a:lstStyle/>
          <a:p>
            <a:pPr algn="ctr"/>
            <a:r>
              <a:rPr lang="en-US" sz="2700">
                <a:solidFill>
                  <a:srgbClr val="FFFEFF"/>
                </a:solidFill>
                <a:latin typeface="Arial Black" panose="020B0A04020102020204" pitchFamily="34" charset="0"/>
              </a:rPr>
              <a:t>RESULTS – FARMER’S ENGAGEMENT SURVEY</a:t>
            </a:r>
            <a:endParaRPr lang="en-US" sz="2700" dirty="0">
              <a:solidFill>
                <a:srgbClr val="FFFEFF"/>
              </a:solidFill>
              <a:latin typeface="Arial Black" panose="020B0A04020102020204" pitchFamily="34" charset="0"/>
            </a:endParaRPr>
          </a:p>
        </p:txBody>
      </p:sp>
      <p:sp>
        <p:nvSpPr>
          <p:cNvPr id="19" name="TextBox 18">
            <a:extLst>
              <a:ext uri="{FF2B5EF4-FFF2-40B4-BE49-F238E27FC236}">
                <a16:creationId xmlns:a16="http://schemas.microsoft.com/office/drawing/2014/main" id="{F4C613B0-680F-41D2-9AB6-80C4992D0DB4}"/>
              </a:ext>
            </a:extLst>
          </p:cNvPr>
          <p:cNvSpPr txBox="1"/>
          <p:nvPr/>
        </p:nvSpPr>
        <p:spPr>
          <a:xfrm>
            <a:off x="368478" y="6293355"/>
            <a:ext cx="1132513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b="1" dirty="0"/>
              <a:t>What support would you need from the local government to increase farm productivity?</a:t>
            </a:r>
          </a:p>
        </p:txBody>
      </p:sp>
      <p:pic>
        <p:nvPicPr>
          <p:cNvPr id="24" name="Picture 23">
            <a:extLst>
              <a:ext uri="{FF2B5EF4-FFF2-40B4-BE49-F238E27FC236}">
                <a16:creationId xmlns:a16="http://schemas.microsoft.com/office/drawing/2014/main" id="{F01B261F-A2DB-431E-9CA6-7ABAC18BE633}"/>
              </a:ext>
            </a:extLst>
          </p:cNvPr>
          <p:cNvPicPr>
            <a:picLocks noChangeAspect="1"/>
          </p:cNvPicPr>
          <p:nvPr/>
        </p:nvPicPr>
        <p:blipFill rotWithShape="1">
          <a:blip r:embed="rId2"/>
          <a:srcRect l="28529" t="36079" r="14412" b="20243"/>
          <a:stretch/>
        </p:blipFill>
        <p:spPr>
          <a:xfrm>
            <a:off x="934611" y="1824050"/>
            <a:ext cx="10192870" cy="4388997"/>
          </a:xfrm>
          <a:prstGeom prst="rect">
            <a:avLst/>
          </a:prstGeom>
        </p:spPr>
      </p:pic>
    </p:spTree>
    <p:extLst>
      <p:ext uri="{BB962C8B-B14F-4D97-AF65-F5344CB8AC3E}">
        <p14:creationId xmlns:p14="http://schemas.microsoft.com/office/powerpoint/2010/main" val="17676445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968D65-BD4E-40E6-86F9-4E6CD54243D1}"/>
              </a:ext>
            </a:extLst>
          </p:cNvPr>
          <p:cNvSpPr>
            <a:spLocks noGrp="1"/>
          </p:cNvSpPr>
          <p:nvPr>
            <p:ph type="title"/>
          </p:nvPr>
        </p:nvSpPr>
        <p:spPr>
          <a:xfrm>
            <a:off x="433431" y="858260"/>
            <a:ext cx="11325137" cy="571797"/>
          </a:xfrm>
        </p:spPr>
        <p:txBody>
          <a:bodyPr vert="horz" lIns="91440" tIns="45720" rIns="91440" bIns="45720" rtlCol="0">
            <a:normAutofit/>
          </a:bodyPr>
          <a:lstStyle/>
          <a:p>
            <a:pPr algn="ctr"/>
            <a:r>
              <a:rPr lang="en-US" sz="2700">
                <a:solidFill>
                  <a:srgbClr val="FFFEFF"/>
                </a:solidFill>
                <a:latin typeface="Arial Black" panose="020B0A04020102020204" pitchFamily="34" charset="0"/>
              </a:rPr>
              <a:t>RESULTS – FARMER’S ENGAGEMENT SURVEY</a:t>
            </a:r>
            <a:endParaRPr lang="en-US" sz="2700" dirty="0">
              <a:solidFill>
                <a:srgbClr val="FFFEFF"/>
              </a:solidFill>
              <a:latin typeface="Arial Black" panose="020B0A04020102020204" pitchFamily="34" charset="0"/>
            </a:endParaRPr>
          </a:p>
        </p:txBody>
      </p:sp>
      <p:sp>
        <p:nvSpPr>
          <p:cNvPr id="19" name="TextBox 18">
            <a:extLst>
              <a:ext uri="{FF2B5EF4-FFF2-40B4-BE49-F238E27FC236}">
                <a16:creationId xmlns:a16="http://schemas.microsoft.com/office/drawing/2014/main" id="{F4C613B0-680F-41D2-9AB6-80C4992D0DB4}"/>
              </a:ext>
            </a:extLst>
          </p:cNvPr>
          <p:cNvSpPr txBox="1"/>
          <p:nvPr/>
        </p:nvSpPr>
        <p:spPr>
          <a:xfrm>
            <a:off x="368478" y="6293355"/>
            <a:ext cx="11325136"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b="1" dirty="0"/>
              <a:t>Which category of farming do you produce?</a:t>
            </a:r>
          </a:p>
        </p:txBody>
      </p:sp>
      <p:pic>
        <p:nvPicPr>
          <p:cNvPr id="15" name="Picture 14">
            <a:extLst>
              <a:ext uri="{FF2B5EF4-FFF2-40B4-BE49-F238E27FC236}">
                <a16:creationId xmlns:a16="http://schemas.microsoft.com/office/drawing/2014/main" id="{0F62ACED-B45A-4BE7-A677-F29BD53A2566}"/>
              </a:ext>
            </a:extLst>
          </p:cNvPr>
          <p:cNvPicPr>
            <a:picLocks noChangeAspect="1"/>
          </p:cNvPicPr>
          <p:nvPr/>
        </p:nvPicPr>
        <p:blipFill rotWithShape="1">
          <a:blip r:embed="rId2"/>
          <a:srcRect l="24922" t="36528" r="8360" b="19028"/>
          <a:stretch/>
        </p:blipFill>
        <p:spPr>
          <a:xfrm>
            <a:off x="514350" y="1867894"/>
            <a:ext cx="11026863" cy="4131846"/>
          </a:xfrm>
          <a:prstGeom prst="rect">
            <a:avLst/>
          </a:prstGeom>
        </p:spPr>
      </p:pic>
    </p:spTree>
    <p:extLst>
      <p:ext uri="{BB962C8B-B14F-4D97-AF65-F5344CB8AC3E}">
        <p14:creationId xmlns:p14="http://schemas.microsoft.com/office/powerpoint/2010/main" val="4078320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968D65-BD4E-40E6-86F9-4E6CD54243D1}"/>
              </a:ext>
            </a:extLst>
          </p:cNvPr>
          <p:cNvSpPr>
            <a:spLocks noGrp="1"/>
          </p:cNvSpPr>
          <p:nvPr>
            <p:ph type="title"/>
          </p:nvPr>
        </p:nvSpPr>
        <p:spPr>
          <a:xfrm>
            <a:off x="433431" y="858260"/>
            <a:ext cx="11325137" cy="571797"/>
          </a:xfrm>
        </p:spPr>
        <p:txBody>
          <a:bodyPr vert="horz" lIns="91440" tIns="45720" rIns="91440" bIns="45720" rtlCol="0">
            <a:normAutofit/>
          </a:bodyPr>
          <a:lstStyle/>
          <a:p>
            <a:pPr algn="ctr"/>
            <a:r>
              <a:rPr lang="en-US" sz="2700" dirty="0">
                <a:solidFill>
                  <a:srgbClr val="FFFEFF"/>
                </a:solidFill>
                <a:latin typeface="Arial Black" panose="020B0A04020102020204" pitchFamily="34" charset="0"/>
              </a:rPr>
              <a:t>RESULTS – FARMER’S ENGAGEMENT SURVEY</a:t>
            </a:r>
          </a:p>
        </p:txBody>
      </p:sp>
      <p:sp>
        <p:nvSpPr>
          <p:cNvPr id="9" name="TextBox 8">
            <a:extLst>
              <a:ext uri="{FF2B5EF4-FFF2-40B4-BE49-F238E27FC236}">
                <a16:creationId xmlns:a16="http://schemas.microsoft.com/office/drawing/2014/main" id="{C12A07FA-BC72-4F0C-A5A7-48848F156182}"/>
              </a:ext>
            </a:extLst>
          </p:cNvPr>
          <p:cNvSpPr txBox="1"/>
          <p:nvPr/>
        </p:nvSpPr>
        <p:spPr>
          <a:xfrm>
            <a:off x="302004" y="6217854"/>
            <a:ext cx="1145656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1800" b="1" dirty="0"/>
              <a:t>On average, how much of your farm is in production?</a:t>
            </a:r>
            <a:endParaRPr lang="en-US" b="1" dirty="0"/>
          </a:p>
        </p:txBody>
      </p:sp>
      <p:pic>
        <p:nvPicPr>
          <p:cNvPr id="19" name="Picture 18">
            <a:extLst>
              <a:ext uri="{FF2B5EF4-FFF2-40B4-BE49-F238E27FC236}">
                <a16:creationId xmlns:a16="http://schemas.microsoft.com/office/drawing/2014/main" id="{F9A77050-9496-451A-8DE8-972F95F8015D}"/>
              </a:ext>
            </a:extLst>
          </p:cNvPr>
          <p:cNvPicPr>
            <a:picLocks noChangeAspect="1"/>
          </p:cNvPicPr>
          <p:nvPr/>
        </p:nvPicPr>
        <p:blipFill rotWithShape="1">
          <a:blip r:embed="rId2"/>
          <a:srcRect l="22266" t="36528" r="18515" b="20972"/>
          <a:stretch/>
        </p:blipFill>
        <p:spPr>
          <a:xfrm>
            <a:off x="938212" y="1835404"/>
            <a:ext cx="10315574" cy="4164336"/>
          </a:xfrm>
          <a:prstGeom prst="rect">
            <a:avLst/>
          </a:prstGeom>
        </p:spPr>
      </p:pic>
    </p:spTree>
    <p:extLst>
      <p:ext uri="{BB962C8B-B14F-4D97-AF65-F5344CB8AC3E}">
        <p14:creationId xmlns:p14="http://schemas.microsoft.com/office/powerpoint/2010/main" val="331872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968D65-BD4E-40E6-86F9-4E6CD54243D1}"/>
              </a:ext>
            </a:extLst>
          </p:cNvPr>
          <p:cNvSpPr>
            <a:spLocks noGrp="1"/>
          </p:cNvSpPr>
          <p:nvPr>
            <p:ph type="title"/>
          </p:nvPr>
        </p:nvSpPr>
        <p:spPr>
          <a:xfrm>
            <a:off x="433431" y="858260"/>
            <a:ext cx="11325137" cy="571797"/>
          </a:xfrm>
        </p:spPr>
        <p:txBody>
          <a:bodyPr vert="horz" lIns="91440" tIns="45720" rIns="91440" bIns="45720" rtlCol="0">
            <a:normAutofit/>
          </a:bodyPr>
          <a:lstStyle/>
          <a:p>
            <a:pPr algn="ctr"/>
            <a:r>
              <a:rPr lang="en-US" sz="2700" dirty="0">
                <a:solidFill>
                  <a:srgbClr val="FFFEFF"/>
                </a:solidFill>
                <a:latin typeface="Arial Black" panose="020B0A04020102020204" pitchFamily="34" charset="0"/>
              </a:rPr>
              <a:t>RESULTS – FARMER’S ENGAGEMENT SURVEY</a:t>
            </a:r>
          </a:p>
        </p:txBody>
      </p:sp>
      <p:sp>
        <p:nvSpPr>
          <p:cNvPr id="12" name="TextBox 11">
            <a:extLst>
              <a:ext uri="{FF2B5EF4-FFF2-40B4-BE49-F238E27FC236}">
                <a16:creationId xmlns:a16="http://schemas.microsoft.com/office/drawing/2014/main" id="{DA3FB319-FC19-4683-85F7-DCE316F713C9}"/>
              </a:ext>
            </a:extLst>
          </p:cNvPr>
          <p:cNvSpPr txBox="1"/>
          <p:nvPr/>
        </p:nvSpPr>
        <p:spPr>
          <a:xfrm>
            <a:off x="433431" y="6268078"/>
            <a:ext cx="11325137" cy="369332"/>
          </a:xfrm>
          <a:prstGeom prst="rect">
            <a:avLst/>
          </a:prstGeom>
          <a:solidFill>
            <a:schemeClr val="accent2"/>
          </a:solidFill>
        </p:spPr>
        <p:txBody>
          <a:bodyPr wrap="square" rtlCol="0">
            <a:spAutoFit/>
          </a:bodyPr>
          <a:lstStyle/>
          <a:p>
            <a:pPr algn="ctr"/>
            <a:r>
              <a:rPr lang="en-US" sz="1800" b="1" dirty="0">
                <a:solidFill>
                  <a:schemeClr val="bg1"/>
                </a:solidFill>
              </a:rPr>
              <a:t>Where do you sell your crops/produce?</a:t>
            </a:r>
            <a:endParaRPr lang="en-US" b="1" dirty="0">
              <a:solidFill>
                <a:schemeClr val="bg1"/>
              </a:solidFill>
            </a:endParaRPr>
          </a:p>
        </p:txBody>
      </p:sp>
      <p:pic>
        <p:nvPicPr>
          <p:cNvPr id="19" name="Picture 18">
            <a:extLst>
              <a:ext uri="{FF2B5EF4-FFF2-40B4-BE49-F238E27FC236}">
                <a16:creationId xmlns:a16="http://schemas.microsoft.com/office/drawing/2014/main" id="{3362CDC9-FE1C-4173-9A98-AE16289D6AEA}"/>
              </a:ext>
            </a:extLst>
          </p:cNvPr>
          <p:cNvPicPr>
            <a:picLocks noChangeAspect="1"/>
          </p:cNvPicPr>
          <p:nvPr/>
        </p:nvPicPr>
        <p:blipFill rotWithShape="1">
          <a:blip r:embed="rId2"/>
          <a:srcRect l="18281" t="36666" r="20938" b="20833"/>
          <a:stretch/>
        </p:blipFill>
        <p:spPr>
          <a:xfrm>
            <a:off x="488928" y="1790700"/>
            <a:ext cx="11214141" cy="4410703"/>
          </a:xfrm>
          <a:prstGeom prst="rect">
            <a:avLst/>
          </a:prstGeom>
        </p:spPr>
      </p:pic>
    </p:spTree>
    <p:extLst>
      <p:ext uri="{BB962C8B-B14F-4D97-AF65-F5344CB8AC3E}">
        <p14:creationId xmlns:p14="http://schemas.microsoft.com/office/powerpoint/2010/main" val="2002023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968D65-BD4E-40E6-86F9-4E6CD54243D1}"/>
              </a:ext>
            </a:extLst>
          </p:cNvPr>
          <p:cNvSpPr>
            <a:spLocks noGrp="1"/>
          </p:cNvSpPr>
          <p:nvPr>
            <p:ph type="title"/>
          </p:nvPr>
        </p:nvSpPr>
        <p:spPr>
          <a:xfrm>
            <a:off x="433431" y="858260"/>
            <a:ext cx="11325137" cy="571797"/>
          </a:xfrm>
        </p:spPr>
        <p:txBody>
          <a:bodyPr vert="horz" lIns="91440" tIns="45720" rIns="91440" bIns="45720" rtlCol="0">
            <a:normAutofit/>
          </a:bodyPr>
          <a:lstStyle/>
          <a:p>
            <a:pPr algn="ctr"/>
            <a:r>
              <a:rPr lang="en-US" sz="2700" dirty="0">
                <a:solidFill>
                  <a:srgbClr val="FFFEFF"/>
                </a:solidFill>
                <a:latin typeface="Arial Black" panose="020B0A04020102020204" pitchFamily="34" charset="0"/>
              </a:rPr>
              <a:t>RESULTS – FARMER’S ENGAGEMENT SURVEY</a:t>
            </a:r>
          </a:p>
        </p:txBody>
      </p:sp>
      <p:sp>
        <p:nvSpPr>
          <p:cNvPr id="10" name="TextBox 9">
            <a:extLst>
              <a:ext uri="{FF2B5EF4-FFF2-40B4-BE49-F238E27FC236}">
                <a16:creationId xmlns:a16="http://schemas.microsoft.com/office/drawing/2014/main" id="{1CFDB3E0-4EBE-4F14-9BAA-C34B5B55C772}"/>
              </a:ext>
            </a:extLst>
          </p:cNvPr>
          <p:cNvSpPr txBox="1"/>
          <p:nvPr/>
        </p:nvSpPr>
        <p:spPr>
          <a:xfrm>
            <a:off x="433431" y="6251410"/>
            <a:ext cx="11188117" cy="369332"/>
          </a:xfrm>
          <a:prstGeom prst="rect">
            <a:avLst/>
          </a:prstGeom>
          <a:solidFill>
            <a:schemeClr val="accent2"/>
          </a:solidFill>
        </p:spPr>
        <p:txBody>
          <a:bodyPr wrap="square" rtlCol="0">
            <a:spAutoFit/>
          </a:bodyPr>
          <a:lstStyle/>
          <a:p>
            <a:pPr algn="ctr"/>
            <a:r>
              <a:rPr lang="en-US" sz="1800" b="1" dirty="0">
                <a:solidFill>
                  <a:schemeClr val="bg1"/>
                </a:solidFill>
              </a:rPr>
              <a:t>Would you be interested in participating in an Agriculture Training Outreach P</a:t>
            </a:r>
            <a:r>
              <a:rPr lang="en-US" b="1" dirty="0">
                <a:solidFill>
                  <a:schemeClr val="bg1"/>
                </a:solidFill>
              </a:rPr>
              <a:t>rogram?  </a:t>
            </a:r>
          </a:p>
        </p:txBody>
      </p:sp>
      <p:pic>
        <p:nvPicPr>
          <p:cNvPr id="3" name="Picture 2">
            <a:extLst>
              <a:ext uri="{FF2B5EF4-FFF2-40B4-BE49-F238E27FC236}">
                <a16:creationId xmlns:a16="http://schemas.microsoft.com/office/drawing/2014/main" id="{9178BD38-2BF3-4D3E-89CE-AF3C6FF78424}"/>
              </a:ext>
            </a:extLst>
          </p:cNvPr>
          <p:cNvPicPr>
            <a:picLocks noChangeAspect="1"/>
          </p:cNvPicPr>
          <p:nvPr/>
        </p:nvPicPr>
        <p:blipFill rotWithShape="1">
          <a:blip r:embed="rId2"/>
          <a:srcRect l="22031" t="36250" r="21953" b="21389"/>
          <a:stretch/>
        </p:blipFill>
        <p:spPr>
          <a:xfrm>
            <a:off x="1152791" y="1912540"/>
            <a:ext cx="9886416" cy="4205520"/>
          </a:xfrm>
          <a:prstGeom prst="rect">
            <a:avLst/>
          </a:prstGeom>
        </p:spPr>
      </p:pic>
    </p:spTree>
    <p:extLst>
      <p:ext uri="{BB962C8B-B14F-4D97-AF65-F5344CB8AC3E}">
        <p14:creationId xmlns:p14="http://schemas.microsoft.com/office/powerpoint/2010/main" val="3971974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968D65-BD4E-40E6-86F9-4E6CD54243D1}"/>
              </a:ext>
            </a:extLst>
          </p:cNvPr>
          <p:cNvSpPr>
            <a:spLocks noGrp="1"/>
          </p:cNvSpPr>
          <p:nvPr>
            <p:ph type="title"/>
          </p:nvPr>
        </p:nvSpPr>
        <p:spPr>
          <a:xfrm>
            <a:off x="433431" y="959960"/>
            <a:ext cx="11325137" cy="571797"/>
          </a:xfrm>
        </p:spPr>
        <p:txBody>
          <a:bodyPr vert="horz" lIns="91440" tIns="45720" rIns="91440" bIns="45720" rtlCol="0">
            <a:normAutofit fontScale="90000"/>
          </a:bodyPr>
          <a:lstStyle/>
          <a:p>
            <a:pPr algn="ctr"/>
            <a:r>
              <a:rPr lang="en-US" sz="2700" dirty="0">
                <a:solidFill>
                  <a:srgbClr val="FFFEFF"/>
                </a:solidFill>
                <a:latin typeface="Arial Black" panose="020B0A04020102020204" pitchFamily="34" charset="0"/>
              </a:rPr>
              <a:t>RESULTS – FARMER’S ENGAGEMENT SURVEY</a:t>
            </a:r>
            <a:br>
              <a:rPr lang="en-US" sz="2700" dirty="0">
                <a:solidFill>
                  <a:srgbClr val="FFFEFF"/>
                </a:solidFill>
                <a:latin typeface="Arial Black" panose="020B0A04020102020204" pitchFamily="34" charset="0"/>
              </a:rPr>
            </a:br>
            <a:r>
              <a:rPr lang="en-US" sz="2700" dirty="0">
                <a:solidFill>
                  <a:srgbClr val="FFFEFF"/>
                </a:solidFill>
                <a:latin typeface="Arial Black" panose="020B0A04020102020204" pitchFamily="34" charset="0"/>
              </a:rPr>
              <a:t>Demographics</a:t>
            </a:r>
          </a:p>
        </p:txBody>
      </p:sp>
      <p:sp>
        <p:nvSpPr>
          <p:cNvPr id="15" name="TextBox 14">
            <a:extLst>
              <a:ext uri="{FF2B5EF4-FFF2-40B4-BE49-F238E27FC236}">
                <a16:creationId xmlns:a16="http://schemas.microsoft.com/office/drawing/2014/main" id="{373DDB45-1EC5-41B3-BF17-ACD5488DC68B}"/>
              </a:ext>
            </a:extLst>
          </p:cNvPr>
          <p:cNvSpPr txBox="1"/>
          <p:nvPr/>
        </p:nvSpPr>
        <p:spPr>
          <a:xfrm>
            <a:off x="433431" y="6135591"/>
            <a:ext cx="11325137" cy="369332"/>
          </a:xfrm>
          <a:prstGeom prst="rect">
            <a:avLst/>
          </a:prstGeom>
          <a:solidFill>
            <a:schemeClr val="accent2"/>
          </a:solidFill>
        </p:spPr>
        <p:txBody>
          <a:bodyPr wrap="square" rtlCol="0">
            <a:spAutoFit/>
          </a:bodyPr>
          <a:lstStyle/>
          <a:p>
            <a:pPr algn="ctr"/>
            <a:r>
              <a:rPr lang="en-US" b="1" dirty="0">
                <a:solidFill>
                  <a:schemeClr val="bg1"/>
                </a:solidFill>
              </a:rPr>
              <a:t>On which island</a:t>
            </a:r>
            <a:r>
              <a:rPr lang="en-US" sz="1800" b="1" dirty="0">
                <a:solidFill>
                  <a:schemeClr val="bg1"/>
                </a:solidFill>
              </a:rPr>
              <a:t> is your farm located?</a:t>
            </a:r>
            <a:endParaRPr lang="en-US" b="1" dirty="0">
              <a:solidFill>
                <a:schemeClr val="bg1"/>
              </a:solidFill>
            </a:endParaRPr>
          </a:p>
        </p:txBody>
      </p:sp>
      <p:sp>
        <p:nvSpPr>
          <p:cNvPr id="5" name="Slide Number Placeholder 4">
            <a:extLst>
              <a:ext uri="{FF2B5EF4-FFF2-40B4-BE49-F238E27FC236}">
                <a16:creationId xmlns:a16="http://schemas.microsoft.com/office/drawing/2014/main" id="{79881C8F-6056-4D40-B364-5635D902C697}"/>
              </a:ext>
            </a:extLst>
          </p:cNvPr>
          <p:cNvSpPr>
            <a:spLocks noGrp="1"/>
          </p:cNvSpPr>
          <p:nvPr>
            <p:ph type="sldNum" sz="quarter" idx="12"/>
          </p:nvPr>
        </p:nvSpPr>
        <p:spPr/>
        <p:txBody>
          <a:bodyPr/>
          <a:lstStyle/>
          <a:p>
            <a:fld id="{4D71D5D2-9922-4D00-B45D-5F1A03F794BA}" type="slidenum">
              <a:rPr lang="en-US" smtClean="0"/>
              <a:t>17</a:t>
            </a:fld>
            <a:endParaRPr lang="en-US"/>
          </a:p>
        </p:txBody>
      </p:sp>
      <p:pic>
        <p:nvPicPr>
          <p:cNvPr id="10" name="Picture 9">
            <a:extLst>
              <a:ext uri="{FF2B5EF4-FFF2-40B4-BE49-F238E27FC236}">
                <a16:creationId xmlns:a16="http://schemas.microsoft.com/office/drawing/2014/main" id="{B13241E1-FE1D-44E3-8AF7-975F8D17D023}"/>
              </a:ext>
            </a:extLst>
          </p:cNvPr>
          <p:cNvPicPr>
            <a:picLocks noChangeAspect="1"/>
          </p:cNvPicPr>
          <p:nvPr/>
        </p:nvPicPr>
        <p:blipFill rotWithShape="1">
          <a:blip r:embed="rId2"/>
          <a:srcRect l="22891" t="36390" r="23359" b="21872"/>
          <a:stretch/>
        </p:blipFill>
        <p:spPr>
          <a:xfrm>
            <a:off x="1268913" y="1814957"/>
            <a:ext cx="9654172" cy="4216889"/>
          </a:xfrm>
          <a:prstGeom prst="rect">
            <a:avLst/>
          </a:prstGeom>
        </p:spPr>
      </p:pic>
    </p:spTree>
    <p:extLst>
      <p:ext uri="{BB962C8B-B14F-4D97-AF65-F5344CB8AC3E}">
        <p14:creationId xmlns:p14="http://schemas.microsoft.com/office/powerpoint/2010/main" val="1144257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1C17A4-F6F4-4959-8632-D0049E00DBEB}"/>
              </a:ext>
            </a:extLst>
          </p:cNvPr>
          <p:cNvSpPr>
            <a:spLocks noGrp="1"/>
          </p:cNvSpPr>
          <p:nvPr>
            <p:ph type="title"/>
          </p:nvPr>
        </p:nvSpPr>
        <p:spPr>
          <a:xfrm>
            <a:off x="433431" y="858260"/>
            <a:ext cx="11325137" cy="571797"/>
          </a:xfrm>
        </p:spPr>
        <p:txBody>
          <a:bodyPr vert="horz" lIns="91440" tIns="45720" rIns="91440" bIns="45720" rtlCol="0">
            <a:normAutofit fontScale="90000"/>
          </a:bodyPr>
          <a:lstStyle/>
          <a:p>
            <a:pPr algn="ctr"/>
            <a:r>
              <a:rPr lang="en-US" sz="2700" dirty="0">
                <a:solidFill>
                  <a:srgbClr val="FFFEFF"/>
                </a:solidFill>
                <a:latin typeface="Arial Black" panose="020B0A04020102020204" pitchFamily="34" charset="0"/>
              </a:rPr>
              <a:t>PRIMARY Concerns - Food security TOWN HALL MEETINGs</a:t>
            </a:r>
          </a:p>
        </p:txBody>
      </p:sp>
      <p:graphicFrame>
        <p:nvGraphicFramePr>
          <p:cNvPr id="73" name="Content Placeholder 4">
            <a:extLst>
              <a:ext uri="{FF2B5EF4-FFF2-40B4-BE49-F238E27FC236}">
                <a16:creationId xmlns:a16="http://schemas.microsoft.com/office/drawing/2014/main" id="{9666F7E5-FBA9-4EA5-9534-1E2427A28471}"/>
              </a:ext>
            </a:extLst>
          </p:cNvPr>
          <p:cNvGraphicFramePr/>
          <p:nvPr/>
        </p:nvGraphicFramePr>
        <p:xfrm>
          <a:off x="1266571" y="1921165"/>
          <a:ext cx="10491997" cy="49997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9" name="Rectangle 58" descr="Rain">
            <a:extLst>
              <a:ext uri="{FF2B5EF4-FFF2-40B4-BE49-F238E27FC236}">
                <a16:creationId xmlns:a16="http://schemas.microsoft.com/office/drawing/2014/main" id="{0418ED4C-18B7-4D55-81E7-D8B85D177C1E}"/>
              </a:ext>
            </a:extLst>
          </p:cNvPr>
          <p:cNvSpPr/>
          <p:nvPr/>
        </p:nvSpPr>
        <p:spPr>
          <a:xfrm>
            <a:off x="240331" y="1826750"/>
            <a:ext cx="922695" cy="92269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65" name="Rectangle 64" descr="Dollar with solid fill">
            <a:extLst>
              <a:ext uri="{FF2B5EF4-FFF2-40B4-BE49-F238E27FC236}">
                <a16:creationId xmlns:a16="http://schemas.microsoft.com/office/drawing/2014/main" id="{36D2CAD3-2D7F-4A63-BF9B-789662DA33C2}"/>
              </a:ext>
            </a:extLst>
          </p:cNvPr>
          <p:cNvSpPr/>
          <p:nvPr/>
        </p:nvSpPr>
        <p:spPr>
          <a:xfrm>
            <a:off x="282476" y="2749445"/>
            <a:ext cx="777006" cy="777006"/>
          </a:xfrm>
          <a:prstGeom prst="rect">
            <a:avLst/>
          </a:prstGeom>
          <a:blipFill>
            <a:blip r:embed="rId9">
              <a:extLst>
                <a:ext uri="{96DAC541-7B7A-43D3-8B79-37D633B846F1}">
                  <asvg:svgBlip xmlns:asvg="http://schemas.microsoft.com/office/drawing/2016/SVG/main" r:embed="rId10"/>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67" name="Rectangle 66" descr="Connections with solid fill">
            <a:extLst>
              <a:ext uri="{FF2B5EF4-FFF2-40B4-BE49-F238E27FC236}">
                <a16:creationId xmlns:a16="http://schemas.microsoft.com/office/drawing/2014/main" id="{0F2AFAF2-FC28-48DA-AC8E-3A30DB4E1E18}"/>
              </a:ext>
            </a:extLst>
          </p:cNvPr>
          <p:cNvSpPr/>
          <p:nvPr/>
        </p:nvSpPr>
        <p:spPr>
          <a:xfrm>
            <a:off x="282476" y="3624458"/>
            <a:ext cx="777006" cy="777006"/>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69" name="Rectangle 68" descr="Deciduous tree with solid fill">
            <a:extLst>
              <a:ext uri="{FF2B5EF4-FFF2-40B4-BE49-F238E27FC236}">
                <a16:creationId xmlns:a16="http://schemas.microsoft.com/office/drawing/2014/main" id="{E7FBC94D-F97F-4343-81E3-9880B13A0FD7}"/>
              </a:ext>
            </a:extLst>
          </p:cNvPr>
          <p:cNvSpPr/>
          <p:nvPr/>
        </p:nvSpPr>
        <p:spPr>
          <a:xfrm>
            <a:off x="282556" y="4401464"/>
            <a:ext cx="777006" cy="777006"/>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70" name="Rectangle 69" descr="Seed Packet with solid fill">
            <a:extLst>
              <a:ext uri="{FF2B5EF4-FFF2-40B4-BE49-F238E27FC236}">
                <a16:creationId xmlns:a16="http://schemas.microsoft.com/office/drawing/2014/main" id="{439DF962-C140-4B01-8959-6B7D88FD9F86}"/>
              </a:ext>
            </a:extLst>
          </p:cNvPr>
          <p:cNvSpPr/>
          <p:nvPr/>
        </p:nvSpPr>
        <p:spPr>
          <a:xfrm>
            <a:off x="282476" y="5975053"/>
            <a:ext cx="777006" cy="777006"/>
          </a:xfrm>
          <a:prstGeom prst="rect">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1" name="Rectangle 10" descr="Employee badge with solid fill">
            <a:extLst>
              <a:ext uri="{FF2B5EF4-FFF2-40B4-BE49-F238E27FC236}">
                <a16:creationId xmlns:a16="http://schemas.microsoft.com/office/drawing/2014/main" id="{553E3864-A98E-4852-AE4D-CBA3B5DA2A5D}"/>
              </a:ext>
            </a:extLst>
          </p:cNvPr>
          <p:cNvSpPr/>
          <p:nvPr/>
        </p:nvSpPr>
        <p:spPr>
          <a:xfrm>
            <a:off x="282476" y="5198047"/>
            <a:ext cx="777006" cy="777006"/>
          </a:xfrm>
          <a:prstGeom prst="rect">
            <a:avLst/>
          </a:prstGeom>
          <a: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2434658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436228" y="702156"/>
            <a:ext cx="11329674" cy="1013800"/>
          </a:xfrm>
        </p:spPr>
        <p:txBody>
          <a:bodyPr>
            <a:normAutofit fontScale="90000"/>
          </a:bodyPr>
          <a:lstStyle/>
          <a:p>
            <a:pPr algn="ctr"/>
            <a:r>
              <a:rPr lang="en-US" sz="4000" dirty="0">
                <a:latin typeface="Arial Black" panose="020B0A04020102020204" pitchFamily="34" charset="0"/>
              </a:rPr>
              <a:t>COMMENTS/FEEDBACK:  FARMERS SURVEY</a:t>
            </a:r>
          </a:p>
        </p:txBody>
      </p:sp>
      <p:grpSp>
        <p:nvGrpSpPr>
          <p:cNvPr id="6" name="Group 5">
            <a:extLst>
              <a:ext uri="{FF2B5EF4-FFF2-40B4-BE49-F238E27FC236}">
                <a16:creationId xmlns:a16="http://schemas.microsoft.com/office/drawing/2014/main" id="{BA988F75-92DB-4FE2-A4EA-8E10085CA22D}"/>
              </a:ext>
            </a:extLst>
          </p:cNvPr>
          <p:cNvGrpSpPr/>
          <p:nvPr/>
        </p:nvGrpSpPr>
        <p:grpSpPr>
          <a:xfrm>
            <a:off x="6165936" y="2972564"/>
            <a:ext cx="2741464" cy="3611113"/>
            <a:chOff x="729765" y="281"/>
            <a:chExt cx="2741464" cy="1644878"/>
          </a:xfrm>
        </p:grpSpPr>
        <p:sp>
          <p:nvSpPr>
            <p:cNvPr id="7" name="Rectangle 6">
              <a:extLst>
                <a:ext uri="{FF2B5EF4-FFF2-40B4-BE49-F238E27FC236}">
                  <a16:creationId xmlns:a16="http://schemas.microsoft.com/office/drawing/2014/main" id="{DD06AD23-5F3E-4EAB-A8C9-BF0989B2F44F}"/>
                </a:ext>
              </a:extLst>
            </p:cNvPr>
            <p:cNvSpPr/>
            <p:nvPr/>
          </p:nvSpPr>
          <p:spPr>
            <a:xfrm>
              <a:off x="729765" y="281"/>
              <a:ext cx="2741464" cy="1644878"/>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8" name="TextBox 7">
              <a:extLst>
                <a:ext uri="{FF2B5EF4-FFF2-40B4-BE49-F238E27FC236}">
                  <a16:creationId xmlns:a16="http://schemas.microsoft.com/office/drawing/2014/main" id="{8C3A6D52-B2BC-4A68-A3A1-4BE1DB0CB96F}"/>
                </a:ext>
              </a:extLst>
            </p:cNvPr>
            <p:cNvSpPr txBox="1"/>
            <p:nvPr/>
          </p:nvSpPr>
          <p:spPr>
            <a:xfrm>
              <a:off x="729765"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a:spcAft>
                  <a:spcPts val="600"/>
                </a:spcAft>
              </a:pPr>
              <a:r>
                <a:rPr lang="en-US" sz="2000" b="0" i="0" dirty="0"/>
                <a:t>“I understand that there is a Plan in every Administration; however, the VI Ag Dept. needs to be more encouraging, supporting and assistive of all small farmers.  We need help in cultivating and developing land through funding.”</a:t>
              </a:r>
            </a:p>
          </p:txBody>
        </p:sp>
      </p:grpSp>
      <p:grpSp>
        <p:nvGrpSpPr>
          <p:cNvPr id="9" name="Group 8">
            <a:extLst>
              <a:ext uri="{FF2B5EF4-FFF2-40B4-BE49-F238E27FC236}">
                <a16:creationId xmlns:a16="http://schemas.microsoft.com/office/drawing/2014/main" id="{0C03C7D0-7EAE-4CDE-8B1F-C915FA384E07}"/>
              </a:ext>
            </a:extLst>
          </p:cNvPr>
          <p:cNvGrpSpPr/>
          <p:nvPr/>
        </p:nvGrpSpPr>
        <p:grpSpPr>
          <a:xfrm>
            <a:off x="9181547" y="2972565"/>
            <a:ext cx="2741464" cy="3611112"/>
            <a:chOff x="3745376" y="281"/>
            <a:chExt cx="2741464" cy="1644878"/>
          </a:xfrm>
        </p:grpSpPr>
        <p:sp>
          <p:nvSpPr>
            <p:cNvPr id="10" name="Rectangle 9">
              <a:extLst>
                <a:ext uri="{FF2B5EF4-FFF2-40B4-BE49-F238E27FC236}">
                  <a16:creationId xmlns:a16="http://schemas.microsoft.com/office/drawing/2014/main" id="{6DE1951D-09FA-45DE-B389-EF461C0F1609}"/>
                </a:ext>
              </a:extLst>
            </p:cNvPr>
            <p:cNvSpPr/>
            <p:nvPr/>
          </p:nvSpPr>
          <p:spPr>
            <a:xfrm>
              <a:off x="3745376" y="281"/>
              <a:ext cx="2741464" cy="1644878"/>
            </a:xfrm>
            <a:prstGeom prst="rect">
              <a:avLst/>
            </a:prstGeom>
          </p:spPr>
          <p:style>
            <a:lnRef idx="3">
              <a:schemeClr val="lt1">
                <a:hueOff val="0"/>
                <a:satOff val="0"/>
                <a:lumOff val="0"/>
                <a:alphaOff val="0"/>
              </a:schemeClr>
            </a:lnRef>
            <a:fillRef idx="1">
              <a:schemeClr val="accent2">
                <a:hueOff val="915447"/>
                <a:satOff val="-16269"/>
                <a:lumOff val="523"/>
                <a:alphaOff val="0"/>
              </a:schemeClr>
            </a:fillRef>
            <a:effectRef idx="1">
              <a:schemeClr val="accent2">
                <a:hueOff val="915447"/>
                <a:satOff val="-16269"/>
                <a:lumOff val="523"/>
                <a:alphaOff val="0"/>
              </a:schemeClr>
            </a:effectRef>
            <a:fontRef idx="minor">
              <a:schemeClr val="lt1"/>
            </a:fontRef>
          </p:style>
        </p:sp>
        <p:sp>
          <p:nvSpPr>
            <p:cNvPr id="11" name="TextBox 10">
              <a:extLst>
                <a:ext uri="{FF2B5EF4-FFF2-40B4-BE49-F238E27FC236}">
                  <a16:creationId xmlns:a16="http://schemas.microsoft.com/office/drawing/2014/main" id="{A5FC6159-D5AD-4248-81E2-0FFA15BD4979}"/>
                </a:ext>
              </a:extLst>
            </p:cNvPr>
            <p:cNvSpPr txBox="1"/>
            <p:nvPr/>
          </p:nvSpPr>
          <p:spPr>
            <a:xfrm>
              <a:off x="3745376" y="281"/>
              <a:ext cx="2741464" cy="9882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a:r>
                <a:rPr lang="en-US" sz="2000" b="0" i="0" dirty="0">
                  <a:solidFill>
                    <a:schemeClr val="bg1"/>
                  </a:solidFill>
                </a:rPr>
                <a:t>“</a:t>
              </a:r>
              <a:r>
                <a:rPr lang="en-US" sz="2000" b="0" i="0" dirty="0">
                  <a:solidFill>
                    <a:schemeClr val="bg1"/>
                  </a:solidFill>
                  <a:effectLst/>
                </a:rPr>
                <a:t>    </a:t>
              </a:r>
            </a:p>
            <a:p>
              <a:pPr algn="ctr" fontAlgn="t"/>
              <a:r>
                <a:rPr lang="en-US" sz="2000" b="0" i="0" dirty="0">
                  <a:solidFill>
                    <a:schemeClr val="bg1"/>
                  </a:solidFill>
                  <a:effectLst/>
                </a:rPr>
                <a:t> ”Like other producers, I am trusting that this process will lead to increased concrete support and progress for the </a:t>
              </a:r>
              <a:r>
                <a:rPr lang="en-US" sz="2000" dirty="0" err="1">
                  <a:solidFill>
                    <a:schemeClr val="bg1"/>
                  </a:solidFill>
                </a:rPr>
                <a:t>A</a:t>
              </a:r>
              <a:r>
                <a:rPr lang="en-US" sz="2000" b="0" i="0" dirty="0" err="1">
                  <a:solidFill>
                    <a:schemeClr val="bg1"/>
                  </a:solidFill>
                  <a:effectLst/>
                </a:rPr>
                <a:t>gricutural</a:t>
              </a:r>
              <a:r>
                <a:rPr lang="en-US" sz="2000" b="0" i="0" dirty="0">
                  <a:solidFill>
                    <a:schemeClr val="bg1"/>
                  </a:solidFill>
                  <a:effectLst/>
                </a:rPr>
                <a:t> industry.”</a:t>
              </a:r>
            </a:p>
            <a:p>
              <a:pPr algn="ctr">
                <a:spcAft>
                  <a:spcPts val="600"/>
                </a:spcAft>
              </a:pPr>
              <a:endParaRPr lang="en-US" sz="2000" b="0" i="0" dirty="0">
                <a:solidFill>
                  <a:schemeClr val="bg1"/>
                </a:solidFill>
              </a:endParaRPr>
            </a:p>
          </p:txBody>
        </p:sp>
      </p:grpSp>
      <p:grpSp>
        <p:nvGrpSpPr>
          <p:cNvPr id="12" name="Group 11">
            <a:extLst>
              <a:ext uri="{FF2B5EF4-FFF2-40B4-BE49-F238E27FC236}">
                <a16:creationId xmlns:a16="http://schemas.microsoft.com/office/drawing/2014/main" id="{B8D593C3-C187-45AE-943E-E115AC62DB4F}"/>
              </a:ext>
            </a:extLst>
          </p:cNvPr>
          <p:cNvGrpSpPr/>
          <p:nvPr/>
        </p:nvGrpSpPr>
        <p:grpSpPr>
          <a:xfrm>
            <a:off x="188556" y="2972564"/>
            <a:ext cx="2741464" cy="3611115"/>
            <a:chOff x="729765" y="281"/>
            <a:chExt cx="2741464" cy="1644878"/>
          </a:xfrm>
        </p:grpSpPr>
        <p:sp>
          <p:nvSpPr>
            <p:cNvPr id="13" name="Rectangle 12">
              <a:extLst>
                <a:ext uri="{FF2B5EF4-FFF2-40B4-BE49-F238E27FC236}">
                  <a16:creationId xmlns:a16="http://schemas.microsoft.com/office/drawing/2014/main" id="{ACE868B9-7EC2-44AF-85EA-AC690546C1F6}"/>
                </a:ext>
              </a:extLst>
            </p:cNvPr>
            <p:cNvSpPr/>
            <p:nvPr/>
          </p:nvSpPr>
          <p:spPr>
            <a:xfrm>
              <a:off x="729765" y="281"/>
              <a:ext cx="2741464" cy="1644878"/>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A0F012CC-661D-4125-98E6-01D61366BFE7}"/>
                </a:ext>
              </a:extLst>
            </p:cNvPr>
            <p:cNvSpPr txBox="1"/>
            <p:nvPr/>
          </p:nvSpPr>
          <p:spPr>
            <a:xfrm>
              <a:off x="729765" y="281"/>
              <a:ext cx="2741464" cy="13288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a:spcAft>
                  <a:spcPts val="600"/>
                </a:spcAft>
              </a:pPr>
              <a:r>
                <a:rPr lang="en-US" sz="2000" b="0" i="0" dirty="0"/>
                <a:t>“Investment in increasing production so we can import fewer vegetables and herbs. Incentivize restaurants and grocery stores if they buy and use local, they will get some sort of benefit.”</a:t>
              </a:r>
            </a:p>
          </p:txBody>
        </p:sp>
      </p:grpSp>
      <p:grpSp>
        <p:nvGrpSpPr>
          <p:cNvPr id="15" name="Group 14">
            <a:extLst>
              <a:ext uri="{FF2B5EF4-FFF2-40B4-BE49-F238E27FC236}">
                <a16:creationId xmlns:a16="http://schemas.microsoft.com/office/drawing/2014/main" id="{78273423-23D0-445A-8270-82EB3A1A6AF9}"/>
              </a:ext>
            </a:extLst>
          </p:cNvPr>
          <p:cNvGrpSpPr/>
          <p:nvPr/>
        </p:nvGrpSpPr>
        <p:grpSpPr>
          <a:xfrm>
            <a:off x="3204167" y="2900849"/>
            <a:ext cx="2741464" cy="3682830"/>
            <a:chOff x="3745376" y="-32386"/>
            <a:chExt cx="2741464" cy="1677545"/>
          </a:xfrm>
        </p:grpSpPr>
        <p:sp>
          <p:nvSpPr>
            <p:cNvPr id="16" name="Rectangle 15">
              <a:extLst>
                <a:ext uri="{FF2B5EF4-FFF2-40B4-BE49-F238E27FC236}">
                  <a16:creationId xmlns:a16="http://schemas.microsoft.com/office/drawing/2014/main" id="{8C1C082E-88F0-446B-90A8-16EE8324FE00}"/>
                </a:ext>
              </a:extLst>
            </p:cNvPr>
            <p:cNvSpPr/>
            <p:nvPr/>
          </p:nvSpPr>
          <p:spPr>
            <a:xfrm>
              <a:off x="3745376" y="281"/>
              <a:ext cx="2741464" cy="1644878"/>
            </a:xfrm>
            <a:prstGeom prst="rect">
              <a:avLst/>
            </a:prstGeom>
          </p:spPr>
          <p:style>
            <a:lnRef idx="3">
              <a:schemeClr val="lt1">
                <a:hueOff val="0"/>
                <a:satOff val="0"/>
                <a:lumOff val="0"/>
                <a:alphaOff val="0"/>
              </a:schemeClr>
            </a:lnRef>
            <a:fillRef idx="1">
              <a:schemeClr val="accent2">
                <a:hueOff val="915447"/>
                <a:satOff val="-16269"/>
                <a:lumOff val="523"/>
                <a:alphaOff val="0"/>
              </a:schemeClr>
            </a:fillRef>
            <a:effectRef idx="1">
              <a:schemeClr val="accent2">
                <a:hueOff val="915447"/>
                <a:satOff val="-16269"/>
                <a:lumOff val="523"/>
                <a:alphaOff val="0"/>
              </a:schemeClr>
            </a:effectRef>
            <a:fontRef idx="minor">
              <a:schemeClr val="lt1"/>
            </a:fontRef>
          </p:style>
        </p:sp>
        <p:sp>
          <p:nvSpPr>
            <p:cNvPr id="17" name="TextBox 16">
              <a:extLst>
                <a:ext uri="{FF2B5EF4-FFF2-40B4-BE49-F238E27FC236}">
                  <a16:creationId xmlns:a16="http://schemas.microsoft.com/office/drawing/2014/main" id="{67B97A56-2F41-4F58-9961-E23D47F58426}"/>
                </a:ext>
              </a:extLst>
            </p:cNvPr>
            <p:cNvSpPr txBox="1"/>
            <p:nvPr/>
          </p:nvSpPr>
          <p:spPr>
            <a:xfrm>
              <a:off x="3745376" y="-32386"/>
              <a:ext cx="2741464" cy="601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a:spcAft>
                  <a:spcPts val="600"/>
                </a:spcAft>
              </a:pPr>
              <a:r>
                <a:rPr lang="en-US" sz="2000" b="0" i="0" dirty="0"/>
                <a:t>“What are the Plans for Information Sharing?”</a:t>
              </a:r>
            </a:p>
          </p:txBody>
        </p:sp>
      </p:grpSp>
    </p:spTree>
    <p:extLst>
      <p:ext uri="{BB962C8B-B14F-4D97-AF65-F5344CB8AC3E}">
        <p14:creationId xmlns:p14="http://schemas.microsoft.com/office/powerpoint/2010/main" val="1286311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18A306-443B-4844-9884-D3E2C3B37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3F430D2A-93AA-410C-B1BB-98FEA2990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A0EF52A-1A39-47D8-AA03-47A1C47BE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96DE2E2-8696-47C1-8B42-A04B409BCF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3987CAC5-608C-4637-9F4D-19E879782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5ABED4-61CA-4171-AF06-7F3D59612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7038AD67-DDAB-47CB-9177-5DE55ED1B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8BBC997F-3436-4A66-ABD7-075554AE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7534DA17-9FF4-41C4-9EB3-0116A286C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644729"/>
            <a:ext cx="3703320" cy="57458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386E1A59-CC59-4EE5-84A4-0CEFDF0BD402}"/>
              </a:ext>
            </a:extLst>
          </p:cNvPr>
          <p:cNvSpPr txBox="1">
            <a:spLocks/>
          </p:cNvSpPr>
          <p:nvPr/>
        </p:nvSpPr>
        <p:spPr>
          <a:xfrm>
            <a:off x="4236734" y="297296"/>
            <a:ext cx="7955246" cy="1013800"/>
          </a:xfrm>
          <a:prstGeom prst="rect">
            <a:avLst/>
          </a:prstGeom>
        </p:spPr>
        <p:txBody>
          <a:bodyPr vert="horz" lIns="91440" tIns="45720" rIns="91440" bIns="45720" rtlCol="0" anchor="b">
            <a:norm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b="1" dirty="0">
                <a:solidFill>
                  <a:schemeClr val="accent1"/>
                </a:solidFill>
              </a:rPr>
              <a:t>AGENDA</a:t>
            </a:r>
          </a:p>
        </p:txBody>
      </p:sp>
      <p:sp>
        <p:nvSpPr>
          <p:cNvPr id="15" name="Content Placeholder 2">
            <a:extLst>
              <a:ext uri="{FF2B5EF4-FFF2-40B4-BE49-F238E27FC236}">
                <a16:creationId xmlns:a16="http://schemas.microsoft.com/office/drawing/2014/main" id="{C6461B49-2637-4137-AEA1-D9C56E870592}"/>
              </a:ext>
            </a:extLst>
          </p:cNvPr>
          <p:cNvSpPr txBox="1">
            <a:spLocks/>
          </p:cNvSpPr>
          <p:nvPr/>
        </p:nvSpPr>
        <p:spPr>
          <a:xfrm>
            <a:off x="4683268" y="3123671"/>
            <a:ext cx="7508712" cy="1930612"/>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500" dirty="0"/>
              <a:t>Overall Objectives of the Plan</a:t>
            </a:r>
          </a:p>
          <a:p>
            <a:r>
              <a:rPr lang="en-US" sz="2500" dirty="0"/>
              <a:t>Introduction of Task Force Members</a:t>
            </a:r>
          </a:p>
          <a:p>
            <a:r>
              <a:rPr lang="en-US" sz="2500" dirty="0"/>
              <a:t> Why are we here?  </a:t>
            </a:r>
          </a:p>
          <a:p>
            <a:pPr marL="0" indent="0">
              <a:buNone/>
            </a:pPr>
            <a:r>
              <a:rPr lang="en-US" sz="2500" dirty="0"/>
              <a:t>		Act 8404 – a mandate to create a </a:t>
            </a:r>
          </a:p>
          <a:p>
            <a:pPr marL="0" indent="0">
              <a:buNone/>
            </a:pPr>
            <a:r>
              <a:rPr lang="en-US" sz="2500" dirty="0"/>
              <a:t>		Comprehensive Agricultural Plan for the Territory</a:t>
            </a:r>
          </a:p>
          <a:p>
            <a:r>
              <a:rPr lang="en-US" sz="2500" dirty="0"/>
              <a:t>Inputs to our Process</a:t>
            </a:r>
          </a:p>
          <a:p>
            <a:r>
              <a:rPr lang="en-US" sz="2500" dirty="0"/>
              <a:t>Plan Recommendations Based on Mandate Categories</a:t>
            </a:r>
          </a:p>
          <a:p>
            <a:r>
              <a:rPr lang="en-US" sz="2500" dirty="0"/>
              <a:t>Additional High Priority Recommendations</a:t>
            </a:r>
          </a:p>
          <a:p>
            <a:r>
              <a:rPr lang="en-US" sz="2500" dirty="0"/>
              <a:t>Resources for Implementation of the Plan</a:t>
            </a:r>
          </a:p>
          <a:p>
            <a:r>
              <a:rPr lang="en-US" sz="2500" dirty="0"/>
              <a:t>Questions</a:t>
            </a:r>
          </a:p>
        </p:txBody>
      </p:sp>
      <p:pic>
        <p:nvPicPr>
          <p:cNvPr id="23" name="Content Placeholder 4" descr="A bunch of bananas on a banana tree&#10;&#10;Description automatically generated with medium confidence">
            <a:extLst>
              <a:ext uri="{FF2B5EF4-FFF2-40B4-BE49-F238E27FC236}">
                <a16:creationId xmlns:a16="http://schemas.microsoft.com/office/drawing/2014/main" id="{4F80A32F-DF70-476B-BCA8-919F1A5C3F76}"/>
              </a:ext>
            </a:extLst>
          </p:cNvPr>
          <p:cNvPicPr>
            <a:picLocks noChangeAspect="1"/>
          </p:cNvPicPr>
          <p:nvPr/>
        </p:nvPicPr>
        <p:blipFill rotWithShape="1">
          <a:blip r:embed="rId2">
            <a:extLst>
              <a:ext uri="{28A0092B-C50C-407E-A947-70E740481C1C}">
                <a14:useLocalDpi xmlns:a14="http://schemas.microsoft.com/office/drawing/2010/main" val="0"/>
              </a:ext>
            </a:extLst>
          </a:blip>
          <a:srcRect l="21280" r="33535"/>
          <a:stretch/>
        </p:blipFill>
        <p:spPr>
          <a:xfrm>
            <a:off x="-5683" y="11"/>
            <a:ext cx="4242417" cy="6857989"/>
          </a:xfrm>
          <a:prstGeom prst="rect">
            <a:avLst/>
          </a:prstGeom>
        </p:spPr>
      </p:pic>
    </p:spTree>
    <p:extLst>
      <p:ext uri="{BB962C8B-B14F-4D97-AF65-F5344CB8AC3E}">
        <p14:creationId xmlns:p14="http://schemas.microsoft.com/office/powerpoint/2010/main" val="3628576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436228" y="702156"/>
            <a:ext cx="11329674" cy="1013800"/>
          </a:xfrm>
        </p:spPr>
        <p:txBody>
          <a:bodyPr>
            <a:normAutofit fontScale="90000"/>
          </a:bodyPr>
          <a:lstStyle/>
          <a:p>
            <a:pPr algn="ctr"/>
            <a:r>
              <a:rPr lang="en-US" sz="4000" dirty="0">
                <a:latin typeface="Arial Black" panose="020B0A04020102020204" pitchFamily="34" charset="0"/>
              </a:rPr>
              <a:t>COMMENTS/FEEDBACK:  FARMERS SURVEY</a:t>
            </a:r>
          </a:p>
        </p:txBody>
      </p:sp>
      <p:grpSp>
        <p:nvGrpSpPr>
          <p:cNvPr id="12" name="Group 11">
            <a:extLst>
              <a:ext uri="{FF2B5EF4-FFF2-40B4-BE49-F238E27FC236}">
                <a16:creationId xmlns:a16="http://schemas.microsoft.com/office/drawing/2014/main" id="{B8D593C3-C187-45AE-943E-E115AC62DB4F}"/>
              </a:ext>
            </a:extLst>
          </p:cNvPr>
          <p:cNvGrpSpPr/>
          <p:nvPr/>
        </p:nvGrpSpPr>
        <p:grpSpPr>
          <a:xfrm>
            <a:off x="188556" y="2972564"/>
            <a:ext cx="2741464" cy="3611115"/>
            <a:chOff x="729765" y="281"/>
            <a:chExt cx="2741464" cy="1644878"/>
          </a:xfrm>
        </p:grpSpPr>
        <p:sp>
          <p:nvSpPr>
            <p:cNvPr id="13" name="Rectangle 12">
              <a:extLst>
                <a:ext uri="{FF2B5EF4-FFF2-40B4-BE49-F238E27FC236}">
                  <a16:creationId xmlns:a16="http://schemas.microsoft.com/office/drawing/2014/main" id="{ACE868B9-7EC2-44AF-85EA-AC690546C1F6}"/>
                </a:ext>
              </a:extLst>
            </p:cNvPr>
            <p:cNvSpPr/>
            <p:nvPr/>
          </p:nvSpPr>
          <p:spPr>
            <a:xfrm>
              <a:off x="729765" y="281"/>
              <a:ext cx="2741464" cy="1644878"/>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A0F012CC-661D-4125-98E6-01D61366BFE7}"/>
                </a:ext>
              </a:extLst>
            </p:cNvPr>
            <p:cNvSpPr txBox="1"/>
            <p:nvPr/>
          </p:nvSpPr>
          <p:spPr>
            <a:xfrm>
              <a:off x="729765"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a:spcAft>
                  <a:spcPts val="600"/>
                </a:spcAft>
              </a:pPr>
              <a:r>
                <a:rPr lang="en-US" sz="1900" b="0" i="0" dirty="0"/>
                <a:t>“I would like to see funds that Dept of Ag receives utilized in a way that will give farmers an outlet to sell produce as well as a processing center that could be used for huge crops such as mangos (for possible export). The funds seem to be there, just not utilized efficiently and consistently.”</a:t>
              </a:r>
              <a:endParaRPr lang="en-US" sz="1900" u="sng" dirty="0"/>
            </a:p>
          </p:txBody>
        </p:sp>
      </p:grpSp>
      <p:grpSp>
        <p:nvGrpSpPr>
          <p:cNvPr id="15" name="Group 14">
            <a:extLst>
              <a:ext uri="{FF2B5EF4-FFF2-40B4-BE49-F238E27FC236}">
                <a16:creationId xmlns:a16="http://schemas.microsoft.com/office/drawing/2014/main" id="{78273423-23D0-445A-8270-82EB3A1A6AF9}"/>
              </a:ext>
            </a:extLst>
          </p:cNvPr>
          <p:cNvGrpSpPr/>
          <p:nvPr/>
        </p:nvGrpSpPr>
        <p:grpSpPr>
          <a:xfrm>
            <a:off x="3204167" y="2972565"/>
            <a:ext cx="2741464" cy="3611114"/>
            <a:chOff x="3745376" y="281"/>
            <a:chExt cx="2741464" cy="1644878"/>
          </a:xfrm>
        </p:grpSpPr>
        <p:sp>
          <p:nvSpPr>
            <p:cNvPr id="16" name="Rectangle 15">
              <a:extLst>
                <a:ext uri="{FF2B5EF4-FFF2-40B4-BE49-F238E27FC236}">
                  <a16:creationId xmlns:a16="http://schemas.microsoft.com/office/drawing/2014/main" id="{8C1C082E-88F0-446B-90A8-16EE8324FE00}"/>
                </a:ext>
              </a:extLst>
            </p:cNvPr>
            <p:cNvSpPr/>
            <p:nvPr/>
          </p:nvSpPr>
          <p:spPr>
            <a:xfrm>
              <a:off x="3745376" y="281"/>
              <a:ext cx="2741464" cy="1644878"/>
            </a:xfrm>
            <a:prstGeom prst="rect">
              <a:avLst/>
            </a:prstGeom>
          </p:spPr>
          <p:style>
            <a:lnRef idx="3">
              <a:schemeClr val="lt1">
                <a:hueOff val="0"/>
                <a:satOff val="0"/>
                <a:lumOff val="0"/>
                <a:alphaOff val="0"/>
              </a:schemeClr>
            </a:lnRef>
            <a:fillRef idx="1">
              <a:schemeClr val="accent2">
                <a:hueOff val="915447"/>
                <a:satOff val="-16269"/>
                <a:lumOff val="523"/>
                <a:alphaOff val="0"/>
              </a:schemeClr>
            </a:fillRef>
            <a:effectRef idx="1">
              <a:schemeClr val="accent2">
                <a:hueOff val="915447"/>
                <a:satOff val="-16269"/>
                <a:lumOff val="523"/>
                <a:alphaOff val="0"/>
              </a:schemeClr>
            </a:effectRef>
            <a:fontRef idx="minor">
              <a:schemeClr val="lt1"/>
            </a:fontRef>
          </p:style>
        </p:sp>
        <p:sp>
          <p:nvSpPr>
            <p:cNvPr id="17" name="TextBox 16">
              <a:extLst>
                <a:ext uri="{FF2B5EF4-FFF2-40B4-BE49-F238E27FC236}">
                  <a16:creationId xmlns:a16="http://schemas.microsoft.com/office/drawing/2014/main" id="{67B97A56-2F41-4F58-9961-E23D47F58426}"/>
                </a:ext>
              </a:extLst>
            </p:cNvPr>
            <p:cNvSpPr txBox="1"/>
            <p:nvPr/>
          </p:nvSpPr>
          <p:spPr>
            <a:xfrm>
              <a:off x="3745376"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lgn="ctr">
                <a:spcAft>
                  <a:spcPts val="600"/>
                </a:spcAft>
              </a:pPr>
              <a:r>
                <a:rPr lang="en-US" sz="2000" b="0" i="0" dirty="0">
                  <a:effectLst/>
                </a:rPr>
                <a:t>“When you are offering classes or training can you incorporate a class for the people who have other jobs besides farming, I do backyard farming, but </a:t>
              </a:r>
              <a:r>
                <a:rPr lang="en-US" sz="2000" dirty="0"/>
                <a:t>I </a:t>
              </a:r>
              <a:r>
                <a:rPr lang="en-US" sz="2000" b="0" i="0" dirty="0">
                  <a:effectLst/>
                </a:rPr>
                <a:t>have a full-time job too, its difficult to attend a class at 10 am on the week-days.”</a:t>
              </a:r>
              <a:endParaRPr lang="en-US" sz="2000" dirty="0"/>
            </a:p>
            <a:p>
              <a:pPr algn="ctr">
                <a:spcAft>
                  <a:spcPts val="600"/>
                </a:spcAft>
              </a:pPr>
              <a:endParaRPr lang="en-US" sz="2000" b="0" i="0" dirty="0"/>
            </a:p>
          </p:txBody>
        </p:sp>
      </p:grpSp>
      <p:grpSp>
        <p:nvGrpSpPr>
          <p:cNvPr id="9" name="Group 8">
            <a:extLst>
              <a:ext uri="{FF2B5EF4-FFF2-40B4-BE49-F238E27FC236}">
                <a16:creationId xmlns:a16="http://schemas.microsoft.com/office/drawing/2014/main" id="{82B4644F-2EAA-403D-8EE2-B13EB3E65C03}"/>
              </a:ext>
            </a:extLst>
          </p:cNvPr>
          <p:cNvGrpSpPr/>
          <p:nvPr/>
        </p:nvGrpSpPr>
        <p:grpSpPr>
          <a:xfrm>
            <a:off x="6165936" y="2972564"/>
            <a:ext cx="2741464" cy="3611113"/>
            <a:chOff x="729765" y="281"/>
            <a:chExt cx="2741464" cy="1644878"/>
          </a:xfrm>
        </p:grpSpPr>
        <p:sp>
          <p:nvSpPr>
            <p:cNvPr id="10" name="Rectangle 9">
              <a:extLst>
                <a:ext uri="{FF2B5EF4-FFF2-40B4-BE49-F238E27FC236}">
                  <a16:creationId xmlns:a16="http://schemas.microsoft.com/office/drawing/2014/main" id="{34F24E4A-5C8A-4785-9BB1-692F77653D3D}"/>
                </a:ext>
              </a:extLst>
            </p:cNvPr>
            <p:cNvSpPr/>
            <p:nvPr/>
          </p:nvSpPr>
          <p:spPr>
            <a:xfrm>
              <a:off x="729765" y="281"/>
              <a:ext cx="2741464" cy="1644878"/>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7790ED44-16C3-46CB-966B-F7E392EF1520}"/>
                </a:ext>
              </a:extLst>
            </p:cNvPr>
            <p:cNvSpPr txBox="1"/>
            <p:nvPr/>
          </p:nvSpPr>
          <p:spPr>
            <a:xfrm>
              <a:off x="729765" y="106451"/>
              <a:ext cx="2741464" cy="8510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algn="ctr">
                <a:spcAft>
                  <a:spcPts val="600"/>
                </a:spcAft>
              </a:pPr>
              <a:r>
                <a:rPr lang="en-US" sz="2000" b="0" i="0" dirty="0">
                  <a:solidFill>
                    <a:schemeClr val="bg1"/>
                  </a:solidFill>
                </a:rPr>
                <a:t>“</a:t>
              </a:r>
              <a:r>
                <a:rPr lang="en-US" sz="2000" b="0" i="0" dirty="0">
                  <a:solidFill>
                    <a:schemeClr val="bg1"/>
                  </a:solidFill>
                  <a:effectLst/>
                  <a:latin typeface="National2"/>
                </a:rPr>
                <a:t>I would like to have my own farmland other than my back yard for farming, and to have the Agriculture </a:t>
              </a:r>
              <a:r>
                <a:rPr lang="en-US" sz="2000" dirty="0">
                  <a:solidFill>
                    <a:schemeClr val="bg1"/>
                  </a:solidFill>
                  <a:latin typeface="National2"/>
                </a:rPr>
                <a:t>D</a:t>
              </a:r>
              <a:r>
                <a:rPr lang="en-US" sz="2000" b="0" i="0" dirty="0">
                  <a:solidFill>
                    <a:schemeClr val="bg1"/>
                  </a:solidFill>
                  <a:effectLst/>
                  <a:latin typeface="National2"/>
                </a:rPr>
                <a:t>epartment continue to assist farmers with rich soil.”</a:t>
              </a:r>
              <a:endParaRPr lang="en-US" sz="2000" b="0" i="0" dirty="0">
                <a:solidFill>
                  <a:schemeClr val="bg1"/>
                </a:solidFill>
              </a:endParaRPr>
            </a:p>
          </p:txBody>
        </p:sp>
      </p:grpSp>
      <p:grpSp>
        <p:nvGrpSpPr>
          <p:cNvPr id="18" name="Group 17">
            <a:extLst>
              <a:ext uri="{FF2B5EF4-FFF2-40B4-BE49-F238E27FC236}">
                <a16:creationId xmlns:a16="http://schemas.microsoft.com/office/drawing/2014/main" id="{B55078E9-BA9C-49A5-8E89-F28492058208}"/>
              </a:ext>
            </a:extLst>
          </p:cNvPr>
          <p:cNvGrpSpPr/>
          <p:nvPr/>
        </p:nvGrpSpPr>
        <p:grpSpPr>
          <a:xfrm>
            <a:off x="9181547" y="2972565"/>
            <a:ext cx="2741464" cy="3611112"/>
            <a:chOff x="3745376" y="281"/>
            <a:chExt cx="2741464" cy="1644878"/>
          </a:xfrm>
        </p:grpSpPr>
        <p:sp>
          <p:nvSpPr>
            <p:cNvPr id="19" name="Rectangle 18">
              <a:extLst>
                <a:ext uri="{FF2B5EF4-FFF2-40B4-BE49-F238E27FC236}">
                  <a16:creationId xmlns:a16="http://schemas.microsoft.com/office/drawing/2014/main" id="{A3FCDC73-FFEE-4451-B5F5-A27059978C46}"/>
                </a:ext>
              </a:extLst>
            </p:cNvPr>
            <p:cNvSpPr/>
            <p:nvPr/>
          </p:nvSpPr>
          <p:spPr>
            <a:xfrm>
              <a:off x="3745376" y="281"/>
              <a:ext cx="2741464" cy="1644878"/>
            </a:xfrm>
            <a:prstGeom prst="rect">
              <a:avLst/>
            </a:prstGeom>
          </p:spPr>
          <p:style>
            <a:lnRef idx="3">
              <a:schemeClr val="lt1">
                <a:hueOff val="0"/>
                <a:satOff val="0"/>
                <a:lumOff val="0"/>
                <a:alphaOff val="0"/>
              </a:schemeClr>
            </a:lnRef>
            <a:fillRef idx="1">
              <a:schemeClr val="accent2">
                <a:hueOff val="915447"/>
                <a:satOff val="-16269"/>
                <a:lumOff val="523"/>
                <a:alphaOff val="0"/>
              </a:schemeClr>
            </a:fillRef>
            <a:effectRef idx="1">
              <a:schemeClr val="accent2">
                <a:hueOff val="915447"/>
                <a:satOff val="-16269"/>
                <a:lumOff val="523"/>
                <a:alphaOff val="0"/>
              </a:schemeClr>
            </a:effectRef>
            <a:fontRef idx="minor">
              <a:schemeClr val="lt1"/>
            </a:fontRef>
          </p:style>
        </p:sp>
        <p:sp>
          <p:nvSpPr>
            <p:cNvPr id="20" name="TextBox 19">
              <a:extLst>
                <a:ext uri="{FF2B5EF4-FFF2-40B4-BE49-F238E27FC236}">
                  <a16:creationId xmlns:a16="http://schemas.microsoft.com/office/drawing/2014/main" id="{94F4DB14-2FEE-465B-9A07-15BD9A172CA3}"/>
                </a:ext>
              </a:extLst>
            </p:cNvPr>
            <p:cNvSpPr txBox="1"/>
            <p:nvPr/>
          </p:nvSpPr>
          <p:spPr>
            <a:xfrm>
              <a:off x="3745376"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a:spcAft>
                  <a:spcPts val="600"/>
                </a:spcAft>
              </a:pPr>
              <a:r>
                <a:rPr lang="en-US" sz="2000" b="0" i="0" dirty="0"/>
                <a:t>“To expand farming in the territory, where will we get and store enough fresh water to irrigate all these crops?”</a:t>
              </a:r>
            </a:p>
          </p:txBody>
        </p:sp>
      </p:grpSp>
    </p:spTree>
    <p:extLst>
      <p:ext uri="{BB962C8B-B14F-4D97-AF65-F5344CB8AC3E}">
        <p14:creationId xmlns:p14="http://schemas.microsoft.com/office/powerpoint/2010/main" val="1209817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 name="Rectangle 100">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3" name="Rectangle 102">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3" name="Rectangle 104">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4" name="Rectangle 106">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65" name="Rectangle 108">
            <a:extLst>
              <a:ext uri="{FF2B5EF4-FFF2-40B4-BE49-F238E27FC236}">
                <a16:creationId xmlns:a16="http://schemas.microsoft.com/office/drawing/2014/main" id="{FAAAB002-E48E-4009-828A-511F7A828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Content Placeholder 24" descr="A picture containing tree, outdoor, plant&#10;&#10;Description automatically generated">
            <a:extLst>
              <a:ext uri="{FF2B5EF4-FFF2-40B4-BE49-F238E27FC236}">
                <a16:creationId xmlns:a16="http://schemas.microsoft.com/office/drawing/2014/main" id="{759A3DC5-B6E7-4C33-AF6E-50E0F24D894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950" r="9091" b="16442"/>
          <a:stretch/>
        </p:blipFill>
        <p:spPr>
          <a:xfrm>
            <a:off x="-109036" y="151012"/>
            <a:ext cx="12191980" cy="6857990"/>
          </a:xfrm>
          <a:prstGeom prst="rect">
            <a:avLst/>
          </a:prstGeom>
        </p:spPr>
      </p:pic>
      <p:grpSp>
        <p:nvGrpSpPr>
          <p:cNvPr id="111" name="Group 110">
            <a:extLst>
              <a:ext uri="{FF2B5EF4-FFF2-40B4-BE49-F238E27FC236}">
                <a16:creationId xmlns:a16="http://schemas.microsoft.com/office/drawing/2014/main" id="{D74D7E9A-D874-4F02-8A2D-F9CD220591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23123"/>
            <a:ext cx="4216219" cy="5935132"/>
            <a:chOff x="438068" y="457200"/>
            <a:chExt cx="3703320" cy="5935132"/>
          </a:xfrm>
        </p:grpSpPr>
        <p:sp>
          <p:nvSpPr>
            <p:cNvPr id="166" name="Rectangle 111">
              <a:extLst>
                <a:ext uri="{FF2B5EF4-FFF2-40B4-BE49-F238E27FC236}">
                  <a16:creationId xmlns:a16="http://schemas.microsoft.com/office/drawing/2014/main" id="{FDF32581-CAA1-43C6-8532-DC56C8435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13" name="Rectangle 112">
              <a:extLst>
                <a:ext uri="{FF2B5EF4-FFF2-40B4-BE49-F238E27FC236}">
                  <a16:creationId xmlns:a16="http://schemas.microsoft.com/office/drawing/2014/main" id="{97EF55D5-23F0-4398-B16B-AEF5778C3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446534" y="617964"/>
            <a:ext cx="4206402" cy="1372177"/>
          </a:xfrm>
        </p:spPr>
        <p:txBody>
          <a:bodyPr vert="horz" lIns="91440" tIns="45720" rIns="91440" bIns="45720" rtlCol="0" anchor="ctr">
            <a:normAutofit fontScale="90000"/>
          </a:bodyPr>
          <a:lstStyle/>
          <a:p>
            <a:pPr algn="ctr"/>
            <a:r>
              <a:rPr lang="en-US" dirty="0">
                <a:solidFill>
                  <a:srgbClr val="FFFFFF"/>
                </a:solidFill>
                <a:latin typeface="Arial Black" panose="020B0A04020102020204" pitchFamily="34" charset="0"/>
              </a:rPr>
              <a:t>PRELIMINARY AGRICULTURAL PLAN PRESENTATION</a:t>
            </a:r>
          </a:p>
        </p:txBody>
      </p:sp>
      <p:sp>
        <p:nvSpPr>
          <p:cNvPr id="21" name="Content Placeholder 4">
            <a:extLst>
              <a:ext uri="{FF2B5EF4-FFF2-40B4-BE49-F238E27FC236}">
                <a16:creationId xmlns:a16="http://schemas.microsoft.com/office/drawing/2014/main" id="{F8995431-3523-408F-A5EF-10BC89E7E3FB}"/>
              </a:ext>
            </a:extLst>
          </p:cNvPr>
          <p:cNvSpPr txBox="1">
            <a:spLocks/>
          </p:cNvSpPr>
          <p:nvPr/>
        </p:nvSpPr>
        <p:spPr>
          <a:xfrm>
            <a:off x="379342" y="4098868"/>
            <a:ext cx="4273594" cy="1537983"/>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
                <a:srgbClr val="A18557"/>
              </a:buClr>
            </a:pPr>
            <a:r>
              <a:rPr lang="en-US" sz="2800" b="0" i="0" u="none" strike="noStrike" baseline="0" dirty="0">
                <a:solidFill>
                  <a:srgbClr val="FFFFFF"/>
                </a:solidFill>
              </a:rPr>
              <a:t>Recommendations to the 8 mandates</a:t>
            </a:r>
          </a:p>
          <a:p>
            <a:pPr>
              <a:buClr>
                <a:srgbClr val="A18557"/>
              </a:buClr>
            </a:pPr>
            <a:r>
              <a:rPr lang="en-US" sz="2800" dirty="0">
                <a:solidFill>
                  <a:srgbClr val="FFFFFF"/>
                </a:solidFill>
              </a:rPr>
              <a:t>High Priority Recommendations</a:t>
            </a:r>
            <a:endParaRPr lang="en-US" sz="2800" b="0" i="0" u="none" strike="noStrike" baseline="0" dirty="0">
              <a:solidFill>
                <a:srgbClr val="FFFFFF"/>
              </a:solidFill>
            </a:endParaRPr>
          </a:p>
          <a:p>
            <a:pPr>
              <a:buClr>
                <a:srgbClr val="A18557"/>
              </a:buClr>
            </a:pPr>
            <a:r>
              <a:rPr lang="en-US" sz="2800" dirty="0">
                <a:solidFill>
                  <a:srgbClr val="FFFFFF"/>
                </a:solidFill>
              </a:rPr>
              <a:t>Next Steps</a:t>
            </a:r>
            <a:r>
              <a:rPr lang="en-US" sz="2800" i="0" u="none" strike="noStrike" baseline="0" dirty="0">
                <a:solidFill>
                  <a:srgbClr val="FFFFFF"/>
                </a:solidFill>
              </a:rPr>
              <a:t>	</a:t>
            </a:r>
            <a:endParaRPr lang="en-US" sz="2800" b="1" dirty="0">
              <a:solidFill>
                <a:srgbClr val="FFFFFF"/>
              </a:solidFill>
            </a:endParaRPr>
          </a:p>
          <a:p>
            <a:pPr>
              <a:buClr>
                <a:srgbClr val="A18557"/>
              </a:buClr>
            </a:pPr>
            <a:endParaRPr lang="en-US" sz="2800" b="1" dirty="0">
              <a:solidFill>
                <a:srgbClr val="FFFFFF"/>
              </a:solidFill>
            </a:endParaRPr>
          </a:p>
          <a:p>
            <a:pPr>
              <a:buClr>
                <a:srgbClr val="A18557"/>
              </a:buClr>
            </a:pPr>
            <a:endParaRPr lang="en-US" sz="2800" b="1" dirty="0">
              <a:solidFill>
                <a:srgbClr val="FFFFFF"/>
              </a:solidFill>
            </a:endParaRPr>
          </a:p>
          <a:p>
            <a:pPr>
              <a:buClr>
                <a:srgbClr val="A18557"/>
              </a:buClr>
            </a:pPr>
            <a:endParaRPr lang="en-US" sz="2800" b="1" dirty="0">
              <a:solidFill>
                <a:srgbClr val="FFFFFF"/>
              </a:solidFill>
            </a:endParaRPr>
          </a:p>
        </p:txBody>
      </p:sp>
    </p:spTree>
    <p:extLst>
      <p:ext uri="{BB962C8B-B14F-4D97-AF65-F5344CB8AC3E}">
        <p14:creationId xmlns:p14="http://schemas.microsoft.com/office/powerpoint/2010/main" val="2073918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644666" y="852115"/>
            <a:ext cx="11029616"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1:  REGULATORY FRAMEWORK</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Content Placeholder 4">
            <a:extLst>
              <a:ext uri="{FF2B5EF4-FFF2-40B4-BE49-F238E27FC236}">
                <a16:creationId xmlns:a16="http://schemas.microsoft.com/office/drawing/2014/main" id="{A430235E-9DBD-4A79-946F-D6D7732EC280}"/>
              </a:ext>
            </a:extLst>
          </p:cNvPr>
          <p:cNvSpPr txBox="1">
            <a:spLocks/>
          </p:cNvSpPr>
          <p:nvPr/>
        </p:nvSpPr>
        <p:spPr>
          <a:xfrm>
            <a:off x="446534" y="604229"/>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SUBCOMMITTEE</a:t>
            </a:r>
          </a:p>
        </p:txBody>
      </p:sp>
      <p:sp>
        <p:nvSpPr>
          <p:cNvPr id="18" name="Content Placeholder 4">
            <a:extLst>
              <a:ext uri="{FF2B5EF4-FFF2-40B4-BE49-F238E27FC236}">
                <a16:creationId xmlns:a16="http://schemas.microsoft.com/office/drawing/2014/main" id="{82661792-04DB-42DA-A67A-4BB3FD093293}"/>
              </a:ext>
            </a:extLst>
          </p:cNvPr>
          <p:cNvSpPr txBox="1">
            <a:spLocks/>
          </p:cNvSpPr>
          <p:nvPr/>
        </p:nvSpPr>
        <p:spPr>
          <a:xfrm>
            <a:off x="2852928" y="2731008"/>
            <a:ext cx="9732175" cy="3357918"/>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630000" lvl="2" indent="0">
              <a:buNone/>
            </a:pPr>
            <a:r>
              <a:rPr lang="en-US" sz="2000" b="1" dirty="0"/>
              <a:t>Chairperson:  </a:t>
            </a:r>
            <a:r>
              <a:rPr lang="en-US" sz="2000" dirty="0"/>
              <a:t>Hannah Carty			Deputy Commissioner 														VI Department of Agriculture</a:t>
            </a:r>
          </a:p>
          <a:p>
            <a:pPr marL="630000" lvl="2" indent="0">
              <a:buNone/>
            </a:pPr>
            <a:r>
              <a:rPr lang="en-US" sz="2000" b="1" dirty="0"/>
              <a:t>Member(s):  	</a:t>
            </a:r>
            <a:r>
              <a:rPr lang="en-US" sz="2000" dirty="0"/>
              <a:t>Positive T. A. Nelson		Commissioner 																VI Department of Agriculture</a:t>
            </a:r>
          </a:p>
          <a:p>
            <a:pPr marL="630000" lvl="2" indent="0">
              <a:buNone/>
            </a:pPr>
            <a:r>
              <a:rPr lang="en-US" sz="2000" dirty="0"/>
              <a:t>				</a:t>
            </a:r>
            <a:r>
              <a:rPr lang="en-US" sz="2000" dirty="0" err="1"/>
              <a:t>Jawanza</a:t>
            </a:r>
            <a:r>
              <a:rPr lang="en-US" sz="2000" dirty="0"/>
              <a:t> Wallace-Hilaire	Director,  Agricultural Development</a:t>
            </a:r>
            <a:br>
              <a:rPr lang="en-US" sz="2000" dirty="0"/>
            </a:br>
            <a:r>
              <a:rPr lang="en-US" sz="2000" dirty="0"/>
              <a:t>										VI Department of Agriculture</a:t>
            </a:r>
          </a:p>
          <a:p>
            <a:pPr marL="630000" lvl="2" indent="0">
              <a:buNone/>
            </a:pPr>
            <a:r>
              <a:rPr lang="en-US" sz="2000" dirty="0"/>
              <a:t>				Christopher McDonald	Research Scientist</a:t>
            </a:r>
            <a:br>
              <a:rPr lang="en-US" sz="2000" dirty="0"/>
            </a:br>
            <a:r>
              <a:rPr lang="en-US" sz="2000" dirty="0"/>
              <a:t>										USVI Hazard Mitigation &amp; Resilience Plan</a:t>
            </a:r>
          </a:p>
          <a:p>
            <a:pPr marL="630000" lvl="2" indent="0">
              <a:buNone/>
            </a:pPr>
            <a:r>
              <a:rPr lang="en-US" sz="2000" b="1" dirty="0"/>
              <a:t>Upcoming Events:</a:t>
            </a:r>
            <a:r>
              <a:rPr lang="en-US" sz="2000" dirty="0"/>
              <a:t> 	</a:t>
            </a:r>
            <a:r>
              <a:rPr lang="en-US" sz="2000" i="1" dirty="0"/>
              <a:t>VI Agriculture Regulatory Round Table</a:t>
            </a:r>
          </a:p>
        </p:txBody>
      </p:sp>
      <p:pic>
        <p:nvPicPr>
          <p:cNvPr id="22" name="Content Placeholder 24" descr="A picture containing tree, outdoor, plant&#10;&#10;Description automatically generated">
            <a:extLst>
              <a:ext uri="{FF2B5EF4-FFF2-40B4-BE49-F238E27FC236}">
                <a16:creationId xmlns:a16="http://schemas.microsoft.com/office/drawing/2014/main" id="{7A8E2BF0-175F-4A4B-8E8D-6C3576EDCA0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711" r="22710" b="1"/>
          <a:stretch/>
        </p:blipFill>
        <p:spPr>
          <a:xfrm>
            <a:off x="440286" y="2278179"/>
            <a:ext cx="3115931" cy="3810747"/>
          </a:xfrm>
          <a:prstGeom prst="rect">
            <a:avLst/>
          </a:prstGeom>
        </p:spPr>
      </p:pic>
    </p:spTree>
    <p:extLst>
      <p:ext uri="{BB962C8B-B14F-4D97-AF65-F5344CB8AC3E}">
        <p14:creationId xmlns:p14="http://schemas.microsoft.com/office/powerpoint/2010/main" val="3313213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644666" y="852115"/>
            <a:ext cx="11029616"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1:  REGULATORY FRAMEWORK</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1" name="Content Placeholder 4">
            <a:extLst>
              <a:ext uri="{FF2B5EF4-FFF2-40B4-BE49-F238E27FC236}">
                <a16:creationId xmlns:a16="http://schemas.microsoft.com/office/drawing/2014/main" id="{F8995431-3523-408F-A5EF-10BC89E7E3FB}"/>
              </a:ext>
            </a:extLst>
          </p:cNvPr>
          <p:cNvSpPr txBox="1">
            <a:spLocks/>
          </p:cNvSpPr>
          <p:nvPr/>
        </p:nvSpPr>
        <p:spPr>
          <a:xfrm>
            <a:off x="122533" y="2057543"/>
            <a:ext cx="11622934" cy="599379"/>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546100" indent="-229235" algn="just">
              <a:lnSpc>
                <a:spcPct val="90000"/>
              </a:lnSpc>
              <a:buClr>
                <a:srgbClr val="A18557"/>
              </a:buClr>
            </a:pPr>
            <a:r>
              <a:rPr lang="en-US" dirty="0"/>
              <a:t>Provide funding for each of these legislative initiatives since they are relevant and meaningful ways to increase agriculture productivity or enhance the state of agriculture in the Territory. </a:t>
            </a:r>
          </a:p>
        </p:txBody>
      </p:sp>
      <p:sp>
        <p:nvSpPr>
          <p:cNvPr id="17" name="Content Placeholder 4">
            <a:extLst>
              <a:ext uri="{FF2B5EF4-FFF2-40B4-BE49-F238E27FC236}">
                <a16:creationId xmlns:a16="http://schemas.microsoft.com/office/drawing/2014/main" id="{A430235E-9DBD-4A79-946F-D6D7732EC280}"/>
              </a:ext>
            </a:extLst>
          </p:cNvPr>
          <p:cNvSpPr txBox="1">
            <a:spLocks/>
          </p:cNvSpPr>
          <p:nvPr/>
        </p:nvSpPr>
        <p:spPr>
          <a:xfrm>
            <a:off x="446534" y="604229"/>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
        <p:nvSpPr>
          <p:cNvPr id="14" name="Content Placeholder 4">
            <a:extLst>
              <a:ext uri="{FF2B5EF4-FFF2-40B4-BE49-F238E27FC236}">
                <a16:creationId xmlns:a16="http://schemas.microsoft.com/office/drawing/2014/main" id="{A0C2F575-5B96-4180-AEFC-71EA84F5C364}"/>
              </a:ext>
            </a:extLst>
          </p:cNvPr>
          <p:cNvSpPr txBox="1">
            <a:spLocks/>
          </p:cNvSpPr>
          <p:nvPr/>
        </p:nvSpPr>
        <p:spPr>
          <a:xfrm>
            <a:off x="440286" y="4065239"/>
            <a:ext cx="10077122" cy="962161"/>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2"/>
            <a:r>
              <a:rPr lang="en-US" sz="1800" b="1" dirty="0"/>
              <a:t>Example of Legislation passed without funding:</a:t>
            </a:r>
            <a:endParaRPr lang="en-US" sz="1800" i="1" dirty="0"/>
          </a:p>
          <a:p>
            <a:pPr marL="630000" lvl="2" indent="0">
              <a:buNone/>
            </a:pPr>
            <a:r>
              <a:rPr lang="en-US" sz="1800" i="1" dirty="0"/>
              <a:t>	</a:t>
            </a:r>
            <a:r>
              <a:rPr lang="en-US" sz="1800" dirty="0"/>
              <a:t>1.  Land Management:  Organic Materials Recycling Program </a:t>
            </a:r>
            <a:r>
              <a:rPr lang="en-US" sz="1800" b="1" dirty="0"/>
              <a:t>(RENAME)</a:t>
            </a:r>
          </a:p>
          <a:p>
            <a:pPr marL="630000" lvl="2" indent="0">
              <a:buNone/>
            </a:pPr>
            <a:r>
              <a:rPr lang="en-US" sz="1800" b="1" dirty="0"/>
              <a:t>	</a:t>
            </a:r>
            <a:r>
              <a:rPr lang="en-US" sz="1800" dirty="0"/>
              <a:t>	a.  Provide Annual budget for an Organic Materials Recycling Program including:</a:t>
            </a:r>
          </a:p>
          <a:p>
            <a:pPr marL="630000" lvl="2" indent="0">
              <a:buNone/>
            </a:pPr>
            <a:r>
              <a:rPr lang="en-US" sz="1800" dirty="0"/>
              <a:t>			</a:t>
            </a:r>
            <a:r>
              <a:rPr lang="en-US" sz="1800" dirty="0" err="1"/>
              <a:t>i</a:t>
            </a:r>
            <a:r>
              <a:rPr lang="en-US" sz="1800" dirty="0"/>
              <a:t>.  Territorial Personnel or Service Contract</a:t>
            </a:r>
          </a:p>
          <a:p>
            <a:pPr marL="630000" lvl="2" indent="0">
              <a:buNone/>
            </a:pPr>
            <a:r>
              <a:rPr lang="en-US" sz="1800" b="1" dirty="0"/>
              <a:t>				</a:t>
            </a:r>
            <a:r>
              <a:rPr lang="en-US" sz="1800" dirty="0"/>
              <a:t>1.  Office Coordinator</a:t>
            </a:r>
          </a:p>
          <a:p>
            <a:pPr marL="630000" lvl="2" indent="0">
              <a:buNone/>
            </a:pPr>
            <a:r>
              <a:rPr lang="en-US" sz="1800" b="1" dirty="0"/>
              <a:t>				</a:t>
            </a:r>
            <a:r>
              <a:rPr lang="en-US" sz="1800" dirty="0"/>
              <a:t>2.  Composter/Mulchers</a:t>
            </a:r>
          </a:p>
          <a:p>
            <a:pPr marL="630000" lvl="2" indent="0">
              <a:buNone/>
            </a:pPr>
            <a:r>
              <a:rPr lang="en-US" sz="1800" b="1" dirty="0"/>
              <a:t>				</a:t>
            </a:r>
            <a:r>
              <a:rPr lang="en-US" sz="1800" dirty="0"/>
              <a:t>3.  Laborer/Distributer</a:t>
            </a:r>
          </a:p>
          <a:p>
            <a:pPr marL="630000" lvl="2" indent="0">
              <a:buNone/>
            </a:pPr>
            <a:r>
              <a:rPr lang="en-US" sz="1800" dirty="0"/>
              <a:t>			ii.  New Equipment</a:t>
            </a:r>
          </a:p>
          <a:p>
            <a:pPr marL="630000" lvl="2" indent="0">
              <a:buNone/>
            </a:pPr>
            <a:endParaRPr lang="en-US" sz="1800" dirty="0"/>
          </a:p>
        </p:txBody>
      </p:sp>
    </p:spTree>
    <p:extLst>
      <p:ext uri="{BB962C8B-B14F-4D97-AF65-F5344CB8AC3E}">
        <p14:creationId xmlns:p14="http://schemas.microsoft.com/office/powerpoint/2010/main" val="2283061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644666" y="852115"/>
            <a:ext cx="11029616"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1:  REGULATORY FRAMEWORK</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1" name="Content Placeholder 4">
            <a:extLst>
              <a:ext uri="{FF2B5EF4-FFF2-40B4-BE49-F238E27FC236}">
                <a16:creationId xmlns:a16="http://schemas.microsoft.com/office/drawing/2014/main" id="{F8995431-3523-408F-A5EF-10BC89E7E3FB}"/>
              </a:ext>
            </a:extLst>
          </p:cNvPr>
          <p:cNvSpPr txBox="1">
            <a:spLocks/>
          </p:cNvSpPr>
          <p:nvPr/>
        </p:nvSpPr>
        <p:spPr>
          <a:xfrm>
            <a:off x="51348" y="3658836"/>
            <a:ext cx="11622934" cy="962161"/>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546100" indent="-229235" algn="just">
              <a:lnSpc>
                <a:spcPct val="90000"/>
              </a:lnSpc>
              <a:buClr>
                <a:srgbClr val="A18557"/>
              </a:buClr>
            </a:pPr>
            <a:r>
              <a:rPr lang="en-US" dirty="0">
                <a:effectLst/>
              </a:rPr>
              <a:t>To streamline the use of the VI Code regarding agriculture provisions, we recommend that certain provisions are duplicative and should be combined or condensed.  </a:t>
            </a:r>
            <a:r>
              <a:rPr lang="en-US" dirty="0"/>
              <a:t>Part of the ongoing process of the Task Force is to determine which legislations will be combined.</a:t>
            </a:r>
            <a:endParaRPr lang="en-US" b="1" dirty="0"/>
          </a:p>
        </p:txBody>
      </p:sp>
      <p:sp>
        <p:nvSpPr>
          <p:cNvPr id="17" name="Content Placeholder 4">
            <a:extLst>
              <a:ext uri="{FF2B5EF4-FFF2-40B4-BE49-F238E27FC236}">
                <a16:creationId xmlns:a16="http://schemas.microsoft.com/office/drawing/2014/main" id="{A430235E-9DBD-4A79-946F-D6D7732EC280}"/>
              </a:ext>
            </a:extLst>
          </p:cNvPr>
          <p:cNvSpPr txBox="1">
            <a:spLocks/>
          </p:cNvSpPr>
          <p:nvPr/>
        </p:nvSpPr>
        <p:spPr>
          <a:xfrm>
            <a:off x="446534" y="604229"/>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
        <p:nvSpPr>
          <p:cNvPr id="16" name="Content Placeholder 4">
            <a:extLst>
              <a:ext uri="{FF2B5EF4-FFF2-40B4-BE49-F238E27FC236}">
                <a16:creationId xmlns:a16="http://schemas.microsoft.com/office/drawing/2014/main" id="{42FF5136-A436-462A-BCBB-10CF79873FFB}"/>
              </a:ext>
            </a:extLst>
          </p:cNvPr>
          <p:cNvSpPr txBox="1">
            <a:spLocks/>
          </p:cNvSpPr>
          <p:nvPr/>
        </p:nvSpPr>
        <p:spPr>
          <a:xfrm>
            <a:off x="51348" y="4835658"/>
            <a:ext cx="11622934" cy="1342445"/>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546100" indent="-229235" algn="just">
              <a:lnSpc>
                <a:spcPct val="90000"/>
              </a:lnSpc>
              <a:buClr>
                <a:srgbClr val="A18557"/>
              </a:buClr>
            </a:pPr>
            <a:r>
              <a:rPr lang="en-US" dirty="0">
                <a:effectLst/>
              </a:rPr>
              <a:t>Since this Agriculture Plan provides a comprehensive approach to the development of agriculture in the Virgin Islands, it is recommended that this report is enacted by the Legislature, signed into law by the Governor and funded appropriately. </a:t>
            </a:r>
            <a:endParaRPr lang="en-US" b="1" dirty="0"/>
          </a:p>
        </p:txBody>
      </p:sp>
      <p:sp>
        <p:nvSpPr>
          <p:cNvPr id="18" name="Content Placeholder 4">
            <a:extLst>
              <a:ext uri="{FF2B5EF4-FFF2-40B4-BE49-F238E27FC236}">
                <a16:creationId xmlns:a16="http://schemas.microsoft.com/office/drawing/2014/main" id="{1182C266-B49F-48F8-A62A-41B78CF616C8}"/>
              </a:ext>
            </a:extLst>
          </p:cNvPr>
          <p:cNvSpPr txBox="1">
            <a:spLocks/>
          </p:cNvSpPr>
          <p:nvPr/>
        </p:nvSpPr>
        <p:spPr>
          <a:xfrm>
            <a:off x="122533" y="1967940"/>
            <a:ext cx="11622934" cy="594333"/>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546100" indent="-229235" algn="just">
              <a:lnSpc>
                <a:spcPct val="90000"/>
              </a:lnSpc>
              <a:buClr>
                <a:srgbClr val="A18557"/>
              </a:buClr>
            </a:pPr>
            <a:r>
              <a:rPr lang="en-US" dirty="0"/>
              <a:t>Amend or repeal existing laws that no longer provide any meaningful contribution to agriculture.</a:t>
            </a:r>
          </a:p>
          <a:p>
            <a:pPr algn="just">
              <a:lnSpc>
                <a:spcPct val="90000"/>
              </a:lnSpc>
              <a:buClr>
                <a:srgbClr val="A18557"/>
              </a:buClr>
            </a:pPr>
            <a:endParaRPr lang="en-US" b="1" dirty="0"/>
          </a:p>
        </p:txBody>
      </p:sp>
      <p:sp>
        <p:nvSpPr>
          <p:cNvPr id="20" name="Content Placeholder 4">
            <a:extLst>
              <a:ext uri="{FF2B5EF4-FFF2-40B4-BE49-F238E27FC236}">
                <a16:creationId xmlns:a16="http://schemas.microsoft.com/office/drawing/2014/main" id="{AD7A4120-92BD-4948-9561-7C7D870868DC}"/>
              </a:ext>
            </a:extLst>
          </p:cNvPr>
          <p:cNvSpPr txBox="1">
            <a:spLocks/>
          </p:cNvSpPr>
          <p:nvPr/>
        </p:nvSpPr>
        <p:spPr>
          <a:xfrm>
            <a:off x="440286" y="2356359"/>
            <a:ext cx="11424801" cy="962161"/>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lvl="2"/>
            <a:r>
              <a:rPr lang="en-US" sz="1800" b="1" dirty="0"/>
              <a:t>Example of Amend/Repeal Items:  </a:t>
            </a:r>
            <a:endParaRPr lang="en-US" sz="1800" i="1" dirty="0"/>
          </a:p>
          <a:p>
            <a:pPr marL="630000" lvl="2" indent="0">
              <a:buNone/>
            </a:pPr>
            <a:r>
              <a:rPr lang="en-US" sz="1800" i="1" dirty="0"/>
              <a:t>	</a:t>
            </a:r>
            <a:r>
              <a:rPr lang="en-US" sz="1600" dirty="0"/>
              <a:t>1.  Unfunded Items:  </a:t>
            </a:r>
          </a:p>
          <a:p>
            <a:pPr marL="630000" lvl="2" indent="0">
              <a:buNone/>
            </a:pPr>
            <a:r>
              <a:rPr lang="en-US" sz="1600" dirty="0"/>
              <a:t>		a.  If the body decides not to fund any of the aforementioned items that they be repealed or amended.</a:t>
            </a:r>
            <a:r>
              <a:rPr lang="en-US" sz="1600" b="1" dirty="0"/>
              <a:t> </a:t>
            </a:r>
            <a:r>
              <a:rPr lang="en-US" sz="1600" dirty="0"/>
              <a:t>		</a:t>
            </a:r>
            <a:endParaRPr lang="en-US" dirty="0"/>
          </a:p>
        </p:txBody>
      </p:sp>
    </p:spTree>
    <p:extLst>
      <p:ext uri="{BB962C8B-B14F-4D97-AF65-F5344CB8AC3E}">
        <p14:creationId xmlns:p14="http://schemas.microsoft.com/office/powerpoint/2010/main" val="1205241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Content Placeholder 4">
            <a:extLst>
              <a:ext uri="{FF2B5EF4-FFF2-40B4-BE49-F238E27FC236}">
                <a16:creationId xmlns:a16="http://schemas.microsoft.com/office/drawing/2014/main" id="{A430235E-9DBD-4A79-946F-D6D7732EC280}"/>
              </a:ext>
            </a:extLst>
          </p:cNvPr>
          <p:cNvSpPr txBox="1">
            <a:spLocks/>
          </p:cNvSpPr>
          <p:nvPr/>
        </p:nvSpPr>
        <p:spPr>
          <a:xfrm>
            <a:off x="446534" y="604229"/>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SUBCOMMITTEE</a:t>
            </a:r>
          </a:p>
        </p:txBody>
      </p:sp>
      <p:pic>
        <p:nvPicPr>
          <p:cNvPr id="13" name="Content Placeholder 24" descr="A picture containing tree, outdoor, plant&#10;&#10;Description automatically generated">
            <a:extLst>
              <a:ext uri="{FF2B5EF4-FFF2-40B4-BE49-F238E27FC236}">
                <a16:creationId xmlns:a16="http://schemas.microsoft.com/office/drawing/2014/main" id="{34013B0A-B2E1-4ED2-8B35-FF1F741AA66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711" r="22710" b="1"/>
          <a:stretch/>
        </p:blipFill>
        <p:spPr>
          <a:xfrm>
            <a:off x="440286" y="2278179"/>
            <a:ext cx="3115931" cy="3810747"/>
          </a:xfrm>
          <a:prstGeom prst="rect">
            <a:avLst/>
          </a:prstGeom>
        </p:spPr>
      </p:pic>
      <p:sp>
        <p:nvSpPr>
          <p:cNvPr id="18" name="Content Placeholder 4">
            <a:extLst>
              <a:ext uri="{FF2B5EF4-FFF2-40B4-BE49-F238E27FC236}">
                <a16:creationId xmlns:a16="http://schemas.microsoft.com/office/drawing/2014/main" id="{82661792-04DB-42DA-A67A-4BB3FD093293}"/>
              </a:ext>
            </a:extLst>
          </p:cNvPr>
          <p:cNvSpPr txBox="1">
            <a:spLocks/>
          </p:cNvSpPr>
          <p:nvPr/>
        </p:nvSpPr>
        <p:spPr>
          <a:xfrm>
            <a:off x="2880360" y="3806004"/>
            <a:ext cx="9457944" cy="1438869"/>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630000" lvl="2" indent="0">
              <a:buNone/>
            </a:pPr>
            <a:r>
              <a:rPr lang="en-US" sz="1700" b="1" dirty="0"/>
              <a:t>Chairperson:  	</a:t>
            </a:r>
            <a:r>
              <a:rPr lang="en-US" sz="1700" dirty="0"/>
              <a:t>Dr. Kendra Harris -		Dean of the School of Business 													University of the Virgin Islands</a:t>
            </a:r>
          </a:p>
          <a:p>
            <a:pPr marL="630000" lvl="2" indent="0">
              <a:buNone/>
            </a:pPr>
            <a:r>
              <a:rPr lang="en-US" sz="1700" b="1" dirty="0"/>
              <a:t>Member(s):  	</a:t>
            </a:r>
            <a:r>
              <a:rPr lang="en-US" sz="1700" dirty="0"/>
              <a:t>Diana Collingwood -		Assistant Commissioner 															VI Department of Agriculture</a:t>
            </a:r>
          </a:p>
          <a:p>
            <a:pPr marL="630000" lvl="2" indent="0">
              <a:buNone/>
            </a:pPr>
            <a:r>
              <a:rPr lang="en-US" sz="1700" b="1" dirty="0"/>
              <a:t>				</a:t>
            </a:r>
            <a:r>
              <a:rPr lang="en-US" sz="1700" dirty="0"/>
              <a:t>Harith Wickrema -		President and Philanthropist 														Island Green Living Association</a:t>
            </a:r>
          </a:p>
          <a:p>
            <a:pPr marL="630000" lvl="2" indent="0">
              <a:buNone/>
            </a:pPr>
            <a:r>
              <a:rPr lang="en-US" sz="1700" b="1" dirty="0"/>
              <a:t>Consultant(s):	- </a:t>
            </a:r>
            <a:r>
              <a:rPr lang="en-US" sz="1700" dirty="0">
                <a:effectLst/>
                <a:ea typeface="Times New Roman" panose="02020603050405020304" pitchFamily="18" charset="0"/>
              </a:rPr>
              <a:t>Stafford Crossman, Associate Director,  Cooperative Extension Services</a:t>
            </a:r>
            <a:r>
              <a:rPr lang="en-US" sz="1700" dirty="0">
                <a:ea typeface="Times New Roman" panose="02020603050405020304" pitchFamily="18" charset="0"/>
              </a:rPr>
              <a:t>						</a:t>
            </a:r>
            <a:r>
              <a:rPr lang="en-US" sz="1700" b="1" dirty="0">
                <a:ea typeface="Times New Roman" panose="02020603050405020304" pitchFamily="18" charset="0"/>
              </a:rPr>
              <a:t>-</a:t>
            </a:r>
            <a:r>
              <a:rPr lang="en-US" sz="1700" dirty="0">
                <a:ea typeface="Times New Roman" panose="02020603050405020304" pitchFamily="18" charset="0"/>
              </a:rPr>
              <a:t> </a:t>
            </a:r>
            <a:r>
              <a:rPr lang="en-US" sz="1700" dirty="0">
                <a:effectLst/>
                <a:ea typeface="Times New Roman" panose="02020603050405020304" pitchFamily="18" charset="0"/>
              </a:rPr>
              <a:t>Josh Walton, District Director, Georgia SBDC</a:t>
            </a:r>
            <a:endParaRPr lang="en-US" sz="1700" dirty="0">
              <a:effectLst/>
              <a:ea typeface="Calibri" panose="020F0502020204030204" pitchFamily="34" charset="0"/>
            </a:endParaRPr>
          </a:p>
          <a:p>
            <a:pPr marL="0" marR="0" indent="0">
              <a:spcBef>
                <a:spcPts val="0"/>
              </a:spcBef>
              <a:spcAft>
                <a:spcPts val="0"/>
              </a:spcAft>
              <a:buNone/>
            </a:pPr>
            <a:r>
              <a:rPr lang="en-US" sz="1700" dirty="0">
                <a:effectLst/>
                <a:ea typeface="Times New Roman" panose="02020603050405020304" pitchFamily="18" charset="0"/>
              </a:rPr>
              <a:t>					</a:t>
            </a:r>
            <a:r>
              <a:rPr lang="en-US" sz="1700" b="1" dirty="0">
                <a:effectLst/>
                <a:ea typeface="Times New Roman" panose="02020603050405020304" pitchFamily="18" charset="0"/>
              </a:rPr>
              <a:t>-</a:t>
            </a:r>
            <a:r>
              <a:rPr lang="en-US" sz="1700" dirty="0">
                <a:effectLst/>
                <a:ea typeface="Times New Roman" panose="02020603050405020304" pitchFamily="18" charset="0"/>
              </a:rPr>
              <a:t> Walt Moore, Area Director, Georgia SBDC</a:t>
            </a:r>
            <a:endParaRPr lang="en-US" sz="1700" dirty="0">
              <a:effectLst/>
              <a:ea typeface="Calibri" panose="020F0502020204030204" pitchFamily="34" charset="0"/>
            </a:endParaRPr>
          </a:p>
          <a:p>
            <a:pPr marL="0" marR="0" indent="0">
              <a:spcBef>
                <a:spcPts val="0"/>
              </a:spcBef>
              <a:spcAft>
                <a:spcPts val="0"/>
              </a:spcAft>
              <a:buNone/>
            </a:pPr>
            <a:r>
              <a:rPr lang="en-US" sz="1700" dirty="0">
                <a:effectLst/>
                <a:ea typeface="Times New Roman" panose="02020603050405020304" pitchFamily="18" charset="0"/>
              </a:rPr>
              <a:t>					</a:t>
            </a:r>
            <a:r>
              <a:rPr lang="en-US" sz="1700" b="1" dirty="0">
                <a:effectLst/>
                <a:ea typeface="Times New Roman" panose="02020603050405020304" pitchFamily="18" charset="0"/>
              </a:rPr>
              <a:t>-</a:t>
            </a:r>
            <a:r>
              <a:rPr lang="en-US" sz="1700" dirty="0">
                <a:effectLst/>
                <a:ea typeface="Times New Roman" panose="02020603050405020304" pitchFamily="18" charset="0"/>
              </a:rPr>
              <a:t> Jim Johnson, Region Director,  SCSU Region Small Business Development Ctr. </a:t>
            </a:r>
            <a:endParaRPr lang="en-US" sz="1700" dirty="0">
              <a:effectLst/>
              <a:ea typeface="Calibri" panose="020F0502020204030204" pitchFamily="34" charset="0"/>
            </a:endParaRPr>
          </a:p>
          <a:p>
            <a:pPr marL="0" marR="0" indent="0">
              <a:spcBef>
                <a:spcPts val="0"/>
              </a:spcBef>
              <a:spcAft>
                <a:spcPts val="0"/>
              </a:spcAft>
              <a:buNone/>
            </a:pPr>
            <a:r>
              <a:rPr lang="en-US" sz="1700" dirty="0">
                <a:effectLst/>
                <a:ea typeface="Times New Roman" panose="02020603050405020304" pitchFamily="18" charset="0"/>
              </a:rPr>
              <a:t>					</a:t>
            </a:r>
            <a:r>
              <a:rPr lang="en-US" sz="1700" b="1" dirty="0">
                <a:effectLst/>
                <a:ea typeface="Times New Roman" panose="02020603050405020304" pitchFamily="18" charset="0"/>
              </a:rPr>
              <a:t>-</a:t>
            </a:r>
            <a:r>
              <a:rPr lang="en-US" sz="1700" dirty="0">
                <a:effectLst/>
                <a:ea typeface="Times New Roman" panose="02020603050405020304" pitchFamily="18" charset="0"/>
              </a:rPr>
              <a:t> Francisco </a:t>
            </a:r>
            <a:r>
              <a:rPr lang="en-US" sz="1700" dirty="0" err="1">
                <a:effectLst/>
                <a:ea typeface="Times New Roman" panose="02020603050405020304" pitchFamily="18" charset="0"/>
              </a:rPr>
              <a:t>Depusoir</a:t>
            </a:r>
            <a:r>
              <a:rPr lang="en-US" sz="1700" dirty="0">
                <a:effectLst/>
                <a:ea typeface="Times New Roman" panose="02020603050405020304" pitchFamily="18" charset="0"/>
              </a:rPr>
              <a:t>, Chair Accounting and Finance, and farmer</a:t>
            </a:r>
            <a:endParaRPr lang="en-US" sz="1700" dirty="0">
              <a:effectLst/>
              <a:ea typeface="Calibri" panose="020F0502020204030204" pitchFamily="34" charset="0"/>
            </a:endParaRPr>
          </a:p>
          <a:p>
            <a:pPr marL="0" marR="0" indent="0">
              <a:spcBef>
                <a:spcPts val="0"/>
              </a:spcBef>
              <a:spcAft>
                <a:spcPts val="0"/>
              </a:spcAft>
              <a:buNone/>
            </a:pPr>
            <a:r>
              <a:rPr lang="en-US" sz="1700" dirty="0">
                <a:effectLst/>
                <a:ea typeface="Times New Roman" panose="02020603050405020304" pitchFamily="18" charset="0"/>
              </a:rPr>
              <a:t>					</a:t>
            </a:r>
            <a:r>
              <a:rPr lang="en-US" sz="1700" b="1" dirty="0">
                <a:effectLst/>
                <a:ea typeface="Times New Roman" panose="02020603050405020304" pitchFamily="18" charset="0"/>
              </a:rPr>
              <a:t>-</a:t>
            </a:r>
            <a:r>
              <a:rPr lang="en-US" sz="1700" dirty="0">
                <a:effectLst/>
                <a:ea typeface="Times New Roman" panose="02020603050405020304" pitchFamily="18" charset="0"/>
              </a:rPr>
              <a:t> Dr. Paul </a:t>
            </a:r>
            <a:r>
              <a:rPr lang="en-US" sz="1700" dirty="0" err="1">
                <a:effectLst/>
                <a:ea typeface="Times New Roman" panose="02020603050405020304" pitchFamily="18" charset="0"/>
              </a:rPr>
              <a:t>Flemming</a:t>
            </a:r>
            <a:r>
              <a:rPr lang="en-US" sz="1700" dirty="0">
                <a:effectLst/>
                <a:ea typeface="Times New Roman" panose="02020603050405020304" pitchFamily="18" charset="0"/>
              </a:rPr>
              <a:t>, Chair Management and Marketing, 											and former VIEDA Manager</a:t>
            </a:r>
            <a:endParaRPr lang="en-US" sz="1700" dirty="0">
              <a:effectLst/>
              <a:ea typeface="Calibri" panose="020F0502020204030204" pitchFamily="34" charset="0"/>
            </a:endParaRPr>
          </a:p>
          <a:p>
            <a:pPr marL="0" marR="0" indent="0">
              <a:spcBef>
                <a:spcPts val="0"/>
              </a:spcBef>
              <a:spcAft>
                <a:spcPts val="0"/>
              </a:spcAft>
              <a:buNone/>
            </a:pPr>
            <a:r>
              <a:rPr lang="en-US" sz="1700" dirty="0">
                <a:effectLst/>
                <a:ea typeface="Times New Roman" panose="02020603050405020304" pitchFamily="18" charset="0"/>
              </a:rPr>
              <a:t>					</a:t>
            </a:r>
            <a:r>
              <a:rPr lang="en-US" sz="1700" b="1" dirty="0">
                <a:effectLst/>
                <a:ea typeface="Times New Roman" panose="02020603050405020304" pitchFamily="18" charset="0"/>
              </a:rPr>
              <a:t>- </a:t>
            </a:r>
            <a:r>
              <a:rPr lang="en-US" sz="1700" dirty="0">
                <a:effectLst/>
                <a:ea typeface="Times New Roman" panose="02020603050405020304" pitchFamily="18" charset="0"/>
              </a:rPr>
              <a:t>Dr. Eustace </a:t>
            </a:r>
            <a:r>
              <a:rPr lang="en-US" sz="1700" dirty="0" err="1">
                <a:effectLst/>
                <a:ea typeface="Times New Roman" panose="02020603050405020304" pitchFamily="18" charset="0"/>
              </a:rPr>
              <a:t>Esdaille</a:t>
            </a:r>
            <a:r>
              <a:rPr lang="en-US" sz="1700" dirty="0">
                <a:effectLst/>
                <a:ea typeface="Times New Roman" panose="02020603050405020304" pitchFamily="18" charset="0"/>
              </a:rPr>
              <a:t>, Director, Executive MBA Program</a:t>
            </a:r>
            <a:endParaRPr lang="en-US" sz="1700" dirty="0">
              <a:effectLst/>
              <a:ea typeface="Calibri" panose="020F0502020204030204" pitchFamily="34" charset="0"/>
            </a:endParaRPr>
          </a:p>
          <a:p>
            <a:pPr marL="0" marR="0" indent="0">
              <a:spcBef>
                <a:spcPts val="0"/>
              </a:spcBef>
              <a:spcAft>
                <a:spcPts val="0"/>
              </a:spcAft>
              <a:buNone/>
            </a:pPr>
            <a:r>
              <a:rPr lang="en-US" sz="1700" dirty="0">
                <a:effectLst/>
                <a:ea typeface="Times New Roman" panose="02020603050405020304" pitchFamily="18" charset="0"/>
              </a:rPr>
              <a:t>					</a:t>
            </a:r>
            <a:r>
              <a:rPr lang="en-US" sz="1700" b="1" dirty="0">
                <a:effectLst/>
                <a:ea typeface="Times New Roman" panose="02020603050405020304" pitchFamily="18" charset="0"/>
              </a:rPr>
              <a:t>- </a:t>
            </a:r>
            <a:r>
              <a:rPr lang="en-US" sz="1700" dirty="0">
                <a:effectLst/>
                <a:ea typeface="Times New Roman" panose="02020603050405020304" pitchFamily="18" charset="0"/>
              </a:rPr>
              <a:t>Dr. </a:t>
            </a:r>
            <a:r>
              <a:rPr lang="en-US" sz="1700" dirty="0" err="1">
                <a:effectLst/>
                <a:ea typeface="Times New Roman" panose="02020603050405020304" pitchFamily="18" charset="0"/>
              </a:rPr>
              <a:t>Renel</a:t>
            </a:r>
            <a:r>
              <a:rPr lang="en-US" sz="1700" dirty="0">
                <a:effectLst/>
                <a:ea typeface="Times New Roman" panose="02020603050405020304" pitchFamily="18" charset="0"/>
              </a:rPr>
              <a:t> Smith, Assistant Professor, Information Systems and Technology</a:t>
            </a:r>
            <a:r>
              <a:rPr lang="en-US" sz="1700" dirty="0"/>
              <a:t>									</a:t>
            </a:r>
          </a:p>
          <a:p>
            <a:pPr marL="630000" lvl="2" indent="0">
              <a:buNone/>
            </a:pPr>
            <a:r>
              <a:rPr lang="en-US" sz="1700" dirty="0"/>
              <a:t>	</a:t>
            </a:r>
          </a:p>
        </p:txBody>
      </p:sp>
      <p:sp>
        <p:nvSpPr>
          <p:cNvPr id="20" name="Title 1">
            <a:extLst>
              <a:ext uri="{FF2B5EF4-FFF2-40B4-BE49-F238E27FC236}">
                <a16:creationId xmlns:a16="http://schemas.microsoft.com/office/drawing/2014/main" id="{59380692-1E3A-4419-89DD-0AD705FD6E36}"/>
              </a:ext>
            </a:extLst>
          </p:cNvPr>
          <p:cNvSpPr>
            <a:spLocks noGrp="1"/>
          </p:cNvSpPr>
          <p:nvPr>
            <p:ph type="title"/>
          </p:nvPr>
        </p:nvSpPr>
        <p:spPr>
          <a:xfrm>
            <a:off x="578682" y="769074"/>
            <a:ext cx="11029616"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2:  BUSINESS MODELS FRAMEWORK</a:t>
            </a:r>
          </a:p>
        </p:txBody>
      </p:sp>
    </p:spTree>
    <p:extLst>
      <p:ext uri="{BB962C8B-B14F-4D97-AF65-F5344CB8AC3E}">
        <p14:creationId xmlns:p14="http://schemas.microsoft.com/office/powerpoint/2010/main" val="818035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578681" y="852115"/>
            <a:ext cx="11029616"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2:  BUSINESS MODELS FRAMEWORK</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Content Placeholder 4">
            <a:extLst>
              <a:ext uri="{FF2B5EF4-FFF2-40B4-BE49-F238E27FC236}">
                <a16:creationId xmlns:a16="http://schemas.microsoft.com/office/drawing/2014/main" id="{305DC251-612B-43F3-A5FA-D14925B8F776}"/>
              </a:ext>
            </a:extLst>
          </p:cNvPr>
          <p:cNvSpPr txBox="1">
            <a:spLocks/>
          </p:cNvSpPr>
          <p:nvPr/>
        </p:nvSpPr>
        <p:spPr>
          <a:xfrm>
            <a:off x="437353" y="1658800"/>
            <a:ext cx="11305181" cy="1996075"/>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algn="just">
              <a:spcBef>
                <a:spcPts val="0"/>
              </a:spcBef>
              <a:spcAft>
                <a:spcPts val="0"/>
              </a:spcAft>
            </a:pPr>
            <a:r>
              <a:rPr lang="en-US" b="1" dirty="0">
                <a:effectLst/>
                <a:ea typeface="Times New Roman" panose="02020603050405020304" pitchFamily="18" charset="0"/>
              </a:rPr>
              <a:t>Traditional Small Private Businesses:</a:t>
            </a:r>
          </a:p>
          <a:p>
            <a:pPr lvl="1" algn="just" defTabSz="914400" eaLnBrk="0" fontAlgn="base" hangingPunct="0">
              <a:spcBef>
                <a:spcPct val="0"/>
              </a:spcBef>
              <a:spcAft>
                <a:spcPct val="0"/>
              </a:spcAft>
              <a:buSzTx/>
              <a:buFontTx/>
              <a:buChar char="-"/>
            </a:pPr>
            <a:r>
              <a:rPr kumimoji="0" lang="en-US" altLang="en-US" sz="1800" b="0" i="0" u="none" strike="noStrike" cap="none" normalizeH="0" baseline="0" dirty="0">
                <a:ln>
                  <a:noFill/>
                </a:ln>
                <a:effectLst/>
                <a:cs typeface="Calibri" panose="020F0502020204030204" pitchFamily="34" charset="0"/>
              </a:rPr>
              <a:t>The Small Business Development Center, Cooperatives and any other entities, will work together to conduct consulting and training directed specifically to farmers to assist with farmers' accounting, financing,  bookkeeping, and other related business records needs, under an </a:t>
            </a:r>
            <a:r>
              <a:rPr kumimoji="0" lang="en-US" altLang="en-US" sz="1800" b="1" i="0" u="none" strike="noStrike" cap="none" normalizeH="0" baseline="0" dirty="0">
                <a:ln>
                  <a:noFill/>
                </a:ln>
                <a:effectLst/>
                <a:cs typeface="Calibri" panose="020F0502020204030204" pitchFamily="34" charset="0"/>
              </a:rPr>
              <a:t>Agriculture Business Center.</a:t>
            </a:r>
          </a:p>
          <a:p>
            <a:pPr lvl="1" algn="just" defTabSz="914400" eaLnBrk="0" fontAlgn="base" hangingPunct="0">
              <a:spcBef>
                <a:spcPct val="0"/>
              </a:spcBef>
              <a:spcAft>
                <a:spcPct val="0"/>
              </a:spcAft>
              <a:buSzTx/>
              <a:buFontTx/>
              <a:buChar char="-"/>
            </a:pPr>
            <a:r>
              <a:rPr lang="en-US" altLang="en-US" sz="1800" dirty="0">
                <a:cs typeface="Calibri" panose="020F0502020204030204" pitchFamily="34" charset="0"/>
              </a:rPr>
              <a:t>Communication has been made with t</a:t>
            </a:r>
            <a:r>
              <a:rPr kumimoji="0" lang="en-US" altLang="en-US" sz="1800" b="0" i="0" u="none" strike="noStrike" cap="none" normalizeH="0" baseline="0" dirty="0">
                <a:ln>
                  <a:noFill/>
                </a:ln>
                <a:effectLst/>
                <a:cs typeface="Calibri" panose="020F0502020204030204" pitchFamily="34" charset="0"/>
              </a:rPr>
              <a:t>he Cooperative Extension Service to work with the SBDC to provide assistance where needed,  especially as it relates to specific farm related technical issues.</a:t>
            </a:r>
            <a:endParaRPr lang="en-US" sz="1800" b="1" dirty="0"/>
          </a:p>
        </p:txBody>
      </p:sp>
      <p:sp>
        <p:nvSpPr>
          <p:cNvPr id="15" name="Content Placeholder 4">
            <a:extLst>
              <a:ext uri="{FF2B5EF4-FFF2-40B4-BE49-F238E27FC236}">
                <a16:creationId xmlns:a16="http://schemas.microsoft.com/office/drawing/2014/main" id="{04DE7850-9537-4560-B7F1-DE4095AE9655}"/>
              </a:ext>
            </a:extLst>
          </p:cNvPr>
          <p:cNvSpPr txBox="1">
            <a:spLocks/>
          </p:cNvSpPr>
          <p:nvPr/>
        </p:nvSpPr>
        <p:spPr>
          <a:xfrm>
            <a:off x="446534" y="604229"/>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
        <p:nvSpPr>
          <p:cNvPr id="14" name="Content Placeholder 4">
            <a:extLst>
              <a:ext uri="{FF2B5EF4-FFF2-40B4-BE49-F238E27FC236}">
                <a16:creationId xmlns:a16="http://schemas.microsoft.com/office/drawing/2014/main" id="{A20F770C-F5B8-42C4-A7A4-DDDB2D8EFFE7}"/>
              </a:ext>
            </a:extLst>
          </p:cNvPr>
          <p:cNvSpPr txBox="1">
            <a:spLocks/>
          </p:cNvSpPr>
          <p:nvPr/>
        </p:nvSpPr>
        <p:spPr>
          <a:xfrm>
            <a:off x="437353" y="3429000"/>
            <a:ext cx="11317294" cy="3492010"/>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algn="just">
              <a:spcBef>
                <a:spcPts val="0"/>
              </a:spcBef>
              <a:spcAft>
                <a:spcPts val="0"/>
              </a:spcAft>
            </a:pPr>
            <a:r>
              <a:rPr lang="en-US" b="1" dirty="0">
                <a:effectLst/>
                <a:ea typeface="Times New Roman" panose="02020603050405020304" pitchFamily="18" charset="0"/>
              </a:rPr>
              <a:t>Farming Cooperatives:</a:t>
            </a:r>
            <a:r>
              <a:rPr lang="en-US" dirty="0">
                <a:effectLst/>
                <a:ea typeface="Times New Roman" panose="02020603050405020304" pitchFamily="18" charset="0"/>
              </a:rPr>
              <a:t>  With this initiative VIDA will promote and help to facilitate the creation of  							  		  Farming Cooperatives.   </a:t>
            </a:r>
            <a:endParaRPr lang="en-US" b="1" dirty="0">
              <a:effectLst/>
              <a:ea typeface="Times New Roman" panose="02020603050405020304" pitchFamily="18" charset="0"/>
            </a:endParaRPr>
          </a:p>
          <a:p>
            <a:pPr marL="324000" lvl="1" indent="0" algn="just">
              <a:spcBef>
                <a:spcPts val="0"/>
              </a:spcBef>
              <a:spcAft>
                <a:spcPts val="0"/>
              </a:spcAft>
              <a:buNone/>
            </a:pPr>
            <a:endParaRPr lang="en-US" sz="600" dirty="0">
              <a:effectLst/>
              <a:ea typeface="Times New Roman" panose="02020603050405020304" pitchFamily="18" charset="0"/>
            </a:endParaRPr>
          </a:p>
          <a:p>
            <a:pPr marL="0" marR="0" indent="0" algn="just">
              <a:spcBef>
                <a:spcPts val="0"/>
              </a:spcBef>
              <a:spcAft>
                <a:spcPts val="0"/>
              </a:spcAft>
              <a:buNone/>
            </a:pPr>
            <a:r>
              <a:rPr lang="en-US" b="1" dirty="0">
                <a:effectLst/>
              </a:rPr>
              <a:t>	</a:t>
            </a:r>
            <a:r>
              <a:rPr lang="en-US" b="1" u="sng" dirty="0">
                <a:effectLst/>
              </a:rPr>
              <a:t>Advantages of Cooperatives:</a:t>
            </a:r>
            <a:endParaRPr lang="en-US" u="sng" dirty="0">
              <a:effectLst/>
            </a:endParaRPr>
          </a:p>
          <a:p>
            <a:pPr lvl="1">
              <a:buFont typeface="Arial" panose="020B0604020202020204" pitchFamily="34" charset="0"/>
              <a:buChar char="•"/>
            </a:pPr>
            <a:r>
              <a:rPr lang="en-US" dirty="0">
                <a:effectLst/>
              </a:rPr>
              <a:t>Sharing of best practices</a:t>
            </a:r>
          </a:p>
          <a:p>
            <a:pPr lvl="1">
              <a:buFont typeface="Arial" panose="020B0604020202020204" pitchFamily="34" charset="0"/>
              <a:buChar char="•"/>
            </a:pPr>
            <a:r>
              <a:rPr lang="en-US" dirty="0">
                <a:effectLst/>
              </a:rPr>
              <a:t>Increased farming and business operations knowledge</a:t>
            </a:r>
          </a:p>
          <a:p>
            <a:pPr lvl="1">
              <a:buFont typeface="Arial" panose="020B0604020202020204" pitchFamily="34" charset="0"/>
              <a:buChar char="•"/>
            </a:pPr>
            <a:r>
              <a:rPr lang="en-US" dirty="0">
                <a:effectLst/>
              </a:rPr>
              <a:t>Increased buying power based on collective action</a:t>
            </a:r>
          </a:p>
          <a:p>
            <a:pPr lvl="1">
              <a:buFont typeface="Arial" panose="020B0604020202020204" pitchFamily="34" charset="0"/>
              <a:buChar char="•"/>
            </a:pPr>
            <a:r>
              <a:rPr lang="en-US" dirty="0">
                <a:effectLst/>
              </a:rPr>
              <a:t>More competitive selling rates based on collective action</a:t>
            </a:r>
          </a:p>
          <a:p>
            <a:pPr lvl="1">
              <a:buFont typeface="Arial" panose="020B0604020202020204" pitchFamily="34" charset="0"/>
              <a:buChar char="•"/>
            </a:pPr>
            <a:r>
              <a:rPr lang="en-US" dirty="0">
                <a:effectLst/>
              </a:rPr>
              <a:t>Possibly Increased/better usage of governmental resources (e.g., equipment)</a:t>
            </a:r>
          </a:p>
          <a:p>
            <a:pPr lvl="1">
              <a:buFont typeface="Arial" panose="020B0604020202020204" pitchFamily="34" charset="0"/>
              <a:buChar char="•"/>
            </a:pPr>
            <a:r>
              <a:rPr lang="en-US" dirty="0">
                <a:effectLst/>
              </a:rPr>
              <a:t>Shared expenses of farm supplies and equipment</a:t>
            </a:r>
            <a:endParaRPr lang="en-US" b="1" dirty="0"/>
          </a:p>
        </p:txBody>
      </p:sp>
    </p:spTree>
    <p:extLst>
      <p:ext uri="{BB962C8B-B14F-4D97-AF65-F5344CB8AC3E}">
        <p14:creationId xmlns:p14="http://schemas.microsoft.com/office/powerpoint/2010/main" val="1536665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578682" y="767950"/>
            <a:ext cx="11029616"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2:  BUSINESS MODELS FRAMEWORK</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Content Placeholder 4">
            <a:extLst>
              <a:ext uri="{FF2B5EF4-FFF2-40B4-BE49-F238E27FC236}">
                <a16:creationId xmlns:a16="http://schemas.microsoft.com/office/drawing/2014/main" id="{305DC251-612B-43F3-A5FA-D14925B8F776}"/>
              </a:ext>
            </a:extLst>
          </p:cNvPr>
          <p:cNvSpPr txBox="1">
            <a:spLocks/>
          </p:cNvSpPr>
          <p:nvPr/>
        </p:nvSpPr>
        <p:spPr>
          <a:xfrm>
            <a:off x="360727" y="2994730"/>
            <a:ext cx="11382541" cy="736134"/>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algn="just">
              <a:spcBef>
                <a:spcPts val="0"/>
              </a:spcBef>
              <a:spcAft>
                <a:spcPts val="0"/>
              </a:spcAft>
            </a:pPr>
            <a:r>
              <a:rPr lang="en-US" b="1" dirty="0">
                <a:effectLst/>
                <a:ea typeface="Times New Roman" panose="02020603050405020304" pitchFamily="18" charset="0"/>
              </a:rPr>
              <a:t>Public-Private Agriculture Partnerships</a:t>
            </a:r>
            <a:endParaRPr lang="en-US" dirty="0">
              <a:effectLst/>
              <a:ea typeface="Times New Roman" panose="02020603050405020304" pitchFamily="18" charset="0"/>
            </a:endParaRPr>
          </a:p>
          <a:p>
            <a:pPr marL="0" indent="0" algn="just">
              <a:buNone/>
            </a:pPr>
            <a:r>
              <a:rPr lang="en-US" dirty="0"/>
              <a:t>This model has the greatest potential to increase productivity and transform the role of farming in the Virgin Islands with strategic investment by the government into specific farm operations and types of farming. </a:t>
            </a:r>
            <a:endParaRPr lang="en-US" dirty="0">
              <a:effectLst/>
              <a:ea typeface="Times New Roman" panose="02020603050405020304" pitchFamily="18" charset="0"/>
            </a:endParaRPr>
          </a:p>
          <a:p>
            <a:pPr marL="0" marR="0" indent="0" algn="just">
              <a:spcBef>
                <a:spcPts val="0"/>
              </a:spcBef>
              <a:spcAft>
                <a:spcPts val="0"/>
              </a:spcAft>
              <a:buNone/>
            </a:pPr>
            <a:endParaRPr lang="en-US" dirty="0">
              <a:effectLst/>
              <a:ea typeface="Calibri" panose="020F0502020204030204" pitchFamily="34" charset="0"/>
            </a:endParaRPr>
          </a:p>
          <a:p>
            <a:pPr marL="0" indent="0" algn="just">
              <a:lnSpc>
                <a:spcPct val="90000"/>
              </a:lnSpc>
              <a:buClr>
                <a:srgbClr val="A18557"/>
              </a:buClr>
              <a:buNone/>
            </a:pPr>
            <a:r>
              <a:rPr lang="en-US" b="1" dirty="0">
                <a:effectLst/>
                <a:ea typeface="Times New Roman" panose="02020603050405020304" pitchFamily="18" charset="0"/>
              </a:rPr>
              <a:t>	</a:t>
            </a:r>
            <a:endParaRPr lang="en-US" b="1" dirty="0">
              <a:ea typeface="Times New Roman" panose="02020603050405020304" pitchFamily="18" charset="0"/>
            </a:endParaRPr>
          </a:p>
          <a:p>
            <a:pPr marL="0" indent="0" algn="just">
              <a:lnSpc>
                <a:spcPct val="90000"/>
              </a:lnSpc>
              <a:buClr>
                <a:srgbClr val="A18557"/>
              </a:buClr>
              <a:buNone/>
            </a:pPr>
            <a:r>
              <a:rPr lang="en-US" dirty="0">
                <a:effectLst/>
                <a:ea typeface="Times New Roman" panose="02020603050405020304" pitchFamily="18" charset="0"/>
              </a:rPr>
              <a:t> </a:t>
            </a:r>
            <a:endParaRPr lang="en-US" b="1" dirty="0"/>
          </a:p>
          <a:p>
            <a:pPr algn="just">
              <a:lnSpc>
                <a:spcPct val="90000"/>
              </a:lnSpc>
              <a:buClr>
                <a:srgbClr val="A18557"/>
              </a:buClr>
            </a:pPr>
            <a:endParaRPr lang="en-US" b="1" dirty="0"/>
          </a:p>
          <a:p>
            <a:pPr algn="just">
              <a:lnSpc>
                <a:spcPct val="90000"/>
              </a:lnSpc>
              <a:buClr>
                <a:srgbClr val="A18557"/>
              </a:buClr>
            </a:pPr>
            <a:endParaRPr lang="en-US" b="1" dirty="0"/>
          </a:p>
        </p:txBody>
      </p:sp>
      <p:sp>
        <p:nvSpPr>
          <p:cNvPr id="12" name="Content Placeholder 4">
            <a:extLst>
              <a:ext uri="{FF2B5EF4-FFF2-40B4-BE49-F238E27FC236}">
                <a16:creationId xmlns:a16="http://schemas.microsoft.com/office/drawing/2014/main" id="{2B2E9351-0306-4A07-AC55-BBC2B092DDC1}"/>
              </a:ext>
            </a:extLst>
          </p:cNvPr>
          <p:cNvSpPr txBox="1">
            <a:spLocks/>
          </p:cNvSpPr>
          <p:nvPr/>
        </p:nvSpPr>
        <p:spPr>
          <a:xfrm>
            <a:off x="700345" y="2683722"/>
            <a:ext cx="11042923" cy="2967605"/>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buClr>
                <a:srgbClr val="FC9228"/>
              </a:buClr>
              <a:buFont typeface="Gill Sans MT" panose="020B0502020104020203" pitchFamily="34" charset="0"/>
              <a:buChar char="–"/>
            </a:pPr>
            <a:r>
              <a:rPr lang="en-US" sz="1800" b="0" i="0" u="none" strike="noStrike" baseline="0" dirty="0"/>
              <a:t>This approach is needed to stimulate more “controlled environment agriculture” in the Territory. Local farmers do not have the capital and expertise to invest in substantial aquaponics and hydroponic farming processes. Yet, with government investment and technical support from the School of Agriculture at UVI, these local farmers can flourish and contribute to increasing agriculture productivity in the Territory. </a:t>
            </a:r>
          </a:p>
          <a:p>
            <a:pPr algn="just">
              <a:buClr>
                <a:srgbClr val="FC9228"/>
              </a:buClr>
              <a:buFont typeface="Gill Sans MT" panose="020B0502020104020203" pitchFamily="34" charset="0"/>
              <a:buChar char="–"/>
            </a:pPr>
            <a:r>
              <a:rPr lang="en-US" sz="1800" b="0" i="0" u="none" strike="noStrike" baseline="0" dirty="0"/>
              <a:t>A revenue-sharing model or increased tax revenue can be part of the arrangement so the local government can continue to invest in the model. </a:t>
            </a:r>
            <a:endParaRPr lang="en-US" dirty="0">
              <a:effectLst/>
              <a:ea typeface="Times New Roman" panose="02020603050405020304" pitchFamily="18" charset="0"/>
            </a:endParaRPr>
          </a:p>
          <a:p>
            <a:pPr marL="0" indent="0" algn="just">
              <a:lnSpc>
                <a:spcPct val="90000"/>
              </a:lnSpc>
              <a:buClr>
                <a:srgbClr val="FC9228"/>
              </a:buClr>
              <a:buNone/>
            </a:pPr>
            <a:endParaRPr lang="en-US" b="1" dirty="0"/>
          </a:p>
        </p:txBody>
      </p:sp>
      <p:sp>
        <p:nvSpPr>
          <p:cNvPr id="15" name="Content Placeholder 4">
            <a:extLst>
              <a:ext uri="{FF2B5EF4-FFF2-40B4-BE49-F238E27FC236}">
                <a16:creationId xmlns:a16="http://schemas.microsoft.com/office/drawing/2014/main" id="{C484FA7A-39A6-4221-81F2-946D98C19ED2}"/>
              </a:ext>
            </a:extLst>
          </p:cNvPr>
          <p:cNvSpPr txBox="1">
            <a:spLocks/>
          </p:cNvSpPr>
          <p:nvPr/>
        </p:nvSpPr>
        <p:spPr>
          <a:xfrm>
            <a:off x="446534" y="604229"/>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
        <p:nvSpPr>
          <p:cNvPr id="14" name="TextBox 13">
            <a:extLst>
              <a:ext uri="{FF2B5EF4-FFF2-40B4-BE49-F238E27FC236}">
                <a16:creationId xmlns:a16="http://schemas.microsoft.com/office/drawing/2014/main" id="{72644FE6-9E52-45CD-B11E-7E94E4FAAFC0}"/>
              </a:ext>
            </a:extLst>
          </p:cNvPr>
          <p:cNvSpPr txBox="1"/>
          <p:nvPr/>
        </p:nvSpPr>
        <p:spPr>
          <a:xfrm>
            <a:off x="360727" y="5074130"/>
            <a:ext cx="11382541" cy="1754326"/>
          </a:xfrm>
          <a:prstGeom prst="rect">
            <a:avLst/>
          </a:prstGeom>
          <a:noFill/>
        </p:spPr>
        <p:txBody>
          <a:bodyPr wrap="square">
            <a:spAutoFit/>
          </a:bodyPr>
          <a:lstStyle/>
          <a:p>
            <a:pPr marL="285750" indent="-285750" algn="just">
              <a:buClr>
                <a:schemeClr val="accent2"/>
              </a:buClr>
              <a:buFont typeface="Wingdings" panose="05000000000000000000" pitchFamily="2" charset="2"/>
              <a:buChar char="§"/>
            </a:pPr>
            <a:r>
              <a:rPr lang="en-US" b="1" dirty="0">
                <a:solidFill>
                  <a:schemeClr val="tx2"/>
                </a:solidFill>
              </a:rPr>
              <a:t>Incubator Program Recommendation:  </a:t>
            </a:r>
            <a:r>
              <a:rPr lang="en-US" dirty="0">
                <a:solidFill>
                  <a:schemeClr val="tx2"/>
                </a:solidFill>
              </a:rPr>
              <a:t>Should be funded and managed by the VI Department of Agriculture.  </a:t>
            </a:r>
          </a:p>
          <a:p>
            <a:pPr marL="285750" indent="-285750" algn="just">
              <a:buClr>
                <a:schemeClr val="accent2"/>
              </a:buClr>
              <a:buFont typeface="Wingdings" panose="05000000000000000000" pitchFamily="2" charset="2"/>
              <a:buChar char="§"/>
            </a:pPr>
            <a:endParaRPr lang="en-US" b="1" dirty="0">
              <a:solidFill>
                <a:schemeClr val="tx2"/>
              </a:solidFill>
            </a:endParaRPr>
          </a:p>
          <a:p>
            <a:pPr marL="285750" indent="-285750" algn="just">
              <a:buClr>
                <a:schemeClr val="accent2"/>
              </a:buClr>
              <a:buFont typeface="Wingdings" panose="05000000000000000000" pitchFamily="2" charset="2"/>
              <a:buChar char="§"/>
            </a:pPr>
            <a:r>
              <a:rPr lang="en-US" b="1" dirty="0">
                <a:solidFill>
                  <a:schemeClr val="tx2"/>
                </a:solidFill>
              </a:rPr>
              <a:t>The Economic Development Authority (EDA) has begun developing programs such as a Processing Plant and the Clean Kitchen; of which the Task Force supports.  </a:t>
            </a:r>
          </a:p>
          <a:p>
            <a:pPr marL="0" indent="0" algn="just">
              <a:buNone/>
            </a:pPr>
            <a:endParaRPr lang="en-US" b="1" dirty="0">
              <a:solidFill>
                <a:schemeClr val="tx2"/>
              </a:solidFill>
              <a:effectLst/>
              <a:ea typeface="Times New Roman" panose="02020603050405020304" pitchFamily="18" charset="0"/>
            </a:endParaRPr>
          </a:p>
          <a:p>
            <a:pPr marL="0" indent="0" algn="just">
              <a:buNone/>
            </a:pPr>
            <a:endParaRPr lang="en-US" b="1" dirty="0">
              <a:solidFill>
                <a:schemeClr val="tx2"/>
              </a:solidFill>
              <a:effectLst/>
              <a:ea typeface="Times New Roman" panose="02020603050405020304" pitchFamily="18" charset="0"/>
            </a:endParaRPr>
          </a:p>
        </p:txBody>
      </p:sp>
    </p:spTree>
    <p:extLst>
      <p:ext uri="{BB962C8B-B14F-4D97-AF65-F5344CB8AC3E}">
        <p14:creationId xmlns:p14="http://schemas.microsoft.com/office/powerpoint/2010/main" val="41770820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578682" y="840086"/>
            <a:ext cx="11029616"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2:  BUSINESS MODELS FRAMEWORK</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60EF1F45-C807-408D-B5D4-8D3801947D27}"/>
              </a:ext>
            </a:extLst>
          </p:cNvPr>
          <p:cNvSpPr txBox="1"/>
          <p:nvPr/>
        </p:nvSpPr>
        <p:spPr>
          <a:xfrm>
            <a:off x="440286" y="1971142"/>
            <a:ext cx="11309338" cy="646331"/>
          </a:xfrm>
          <a:prstGeom prst="rect">
            <a:avLst/>
          </a:prstGeom>
          <a:noFill/>
        </p:spPr>
        <p:txBody>
          <a:bodyPr wrap="square">
            <a:spAutoFit/>
          </a:bodyPr>
          <a:lstStyle/>
          <a:p>
            <a:pPr algn="just"/>
            <a:r>
              <a:rPr lang="en-US" sz="1800" b="0" i="0" u="none" strike="noStrike" baseline="0" dirty="0">
                <a:solidFill>
                  <a:schemeClr val="tx2"/>
                </a:solidFill>
              </a:rPr>
              <a:t>For any of these business models to operate effectively, there must be some fundamental requirements that all farmers adhere to, such as: </a:t>
            </a:r>
            <a:endParaRPr lang="en-US" dirty="0">
              <a:solidFill>
                <a:schemeClr val="tx2"/>
              </a:solidFill>
            </a:endParaRPr>
          </a:p>
        </p:txBody>
      </p:sp>
      <p:sp>
        <p:nvSpPr>
          <p:cNvPr id="16" name="TextBox 15">
            <a:extLst>
              <a:ext uri="{FF2B5EF4-FFF2-40B4-BE49-F238E27FC236}">
                <a16:creationId xmlns:a16="http://schemas.microsoft.com/office/drawing/2014/main" id="{7BBD79B4-F4A4-41D2-95EC-73B03D4BEAED}"/>
              </a:ext>
            </a:extLst>
          </p:cNvPr>
          <p:cNvSpPr txBox="1"/>
          <p:nvPr/>
        </p:nvSpPr>
        <p:spPr>
          <a:xfrm>
            <a:off x="440286" y="2851986"/>
            <a:ext cx="11309338" cy="2862322"/>
          </a:xfrm>
          <a:prstGeom prst="rect">
            <a:avLst/>
          </a:prstGeom>
          <a:noFill/>
        </p:spPr>
        <p:txBody>
          <a:bodyPr wrap="square">
            <a:spAutoFit/>
          </a:bodyPr>
          <a:lstStyle/>
          <a:p>
            <a:pPr marL="342900" indent="-342900" algn="just">
              <a:buClr>
                <a:schemeClr val="accent2"/>
              </a:buClr>
              <a:buAutoNum type="alphaUcPeriod"/>
            </a:pPr>
            <a:r>
              <a:rPr lang="en-US" sz="1800" b="0" i="0" u="none" strike="noStrike" baseline="0" dirty="0">
                <a:solidFill>
                  <a:schemeClr val="tx2"/>
                </a:solidFill>
              </a:rPr>
              <a:t>Farmers agree to engage in a minimum level of "continuous improvement" training practices regarding their farming strategies.</a:t>
            </a:r>
          </a:p>
          <a:p>
            <a:pPr marL="342900" indent="-342900" algn="just">
              <a:buClr>
                <a:schemeClr val="accent2"/>
              </a:buClr>
              <a:buAutoNum type="alphaUcPeriod"/>
            </a:pPr>
            <a:endParaRPr lang="en-US" sz="1800" b="0" i="0" u="none" strike="noStrike" baseline="0" dirty="0">
              <a:solidFill>
                <a:schemeClr val="tx2"/>
              </a:solidFill>
            </a:endParaRPr>
          </a:p>
          <a:p>
            <a:pPr marL="342900" indent="-342900" algn="just">
              <a:buClr>
                <a:schemeClr val="accent2"/>
              </a:buClr>
              <a:buAutoNum type="alphaUcPeriod"/>
            </a:pPr>
            <a:r>
              <a:rPr lang="en-US" sz="1800" b="0" i="0" u="none" strike="noStrike" baseline="0" dirty="0">
                <a:solidFill>
                  <a:schemeClr val="tx2"/>
                </a:solidFill>
              </a:rPr>
              <a:t>Farmers agree to report on authentic production/yield information so that the Territory's strategies are built on solid information that legitimizes projections for progress towards food sovereignty. </a:t>
            </a:r>
          </a:p>
          <a:p>
            <a:pPr marL="342900" indent="-342900" algn="just">
              <a:buClr>
                <a:schemeClr val="accent2"/>
              </a:buClr>
              <a:buAutoNum type="alphaUcPeriod"/>
            </a:pPr>
            <a:endParaRPr lang="en-US" sz="1800" b="0" i="0" u="none" strike="noStrike" baseline="0" dirty="0">
              <a:solidFill>
                <a:schemeClr val="tx2"/>
              </a:solidFill>
            </a:endParaRPr>
          </a:p>
          <a:p>
            <a:pPr marL="342900" indent="-342900" algn="just">
              <a:buClr>
                <a:schemeClr val="accent2"/>
              </a:buClr>
              <a:buAutoNum type="alphaUcPeriod"/>
            </a:pPr>
            <a:r>
              <a:rPr lang="en-US" sz="1800" b="0" i="0" u="none" strike="noStrike" baseline="0" dirty="0">
                <a:solidFill>
                  <a:schemeClr val="tx2"/>
                </a:solidFill>
              </a:rPr>
              <a:t>Farmers engage in standard business practices (e.g., tax reporting).</a:t>
            </a:r>
          </a:p>
          <a:p>
            <a:pPr marL="342900" indent="-342900" algn="just">
              <a:buClr>
                <a:schemeClr val="accent2"/>
              </a:buClr>
              <a:buAutoNum type="alphaUcPeriod"/>
            </a:pPr>
            <a:endParaRPr lang="en-US" sz="1800" b="0" i="0" u="none" strike="noStrike" baseline="0" dirty="0">
              <a:solidFill>
                <a:schemeClr val="tx2"/>
              </a:solidFill>
            </a:endParaRPr>
          </a:p>
          <a:p>
            <a:pPr marL="342900" indent="-342900" algn="just">
              <a:buClr>
                <a:schemeClr val="accent2"/>
              </a:buClr>
              <a:buAutoNum type="alphaUcPeriod"/>
            </a:pPr>
            <a:r>
              <a:rPr lang="en-US" sz="1800" b="0" i="0" u="none" strike="noStrike" baseline="0" dirty="0">
                <a:solidFill>
                  <a:schemeClr val="tx2"/>
                </a:solidFill>
              </a:rPr>
              <a:t>In addition</a:t>
            </a:r>
            <a:r>
              <a:rPr lang="en-US" dirty="0">
                <a:solidFill>
                  <a:schemeClr val="tx2"/>
                </a:solidFill>
              </a:rPr>
              <a:t> to Farmers’ efforts, we understand that farm support and communication from the Virgin Islands Department of Agriculture will </a:t>
            </a:r>
            <a:r>
              <a:rPr lang="en-US" sz="1800" b="0" i="0" u="none" strike="noStrike" baseline="0" dirty="0">
                <a:solidFill>
                  <a:schemeClr val="tx2"/>
                </a:solidFill>
              </a:rPr>
              <a:t>be critical to the success of any business model.  </a:t>
            </a:r>
            <a:endParaRPr lang="en-US" dirty="0">
              <a:solidFill>
                <a:schemeClr val="tx2"/>
              </a:solidFill>
            </a:endParaRPr>
          </a:p>
        </p:txBody>
      </p:sp>
      <p:sp>
        <p:nvSpPr>
          <p:cNvPr id="15" name="Content Placeholder 4">
            <a:extLst>
              <a:ext uri="{FF2B5EF4-FFF2-40B4-BE49-F238E27FC236}">
                <a16:creationId xmlns:a16="http://schemas.microsoft.com/office/drawing/2014/main" id="{24E2671A-75E9-4495-97E8-3947F8D6B142}"/>
              </a:ext>
            </a:extLst>
          </p:cNvPr>
          <p:cNvSpPr txBox="1">
            <a:spLocks/>
          </p:cNvSpPr>
          <p:nvPr/>
        </p:nvSpPr>
        <p:spPr>
          <a:xfrm>
            <a:off x="446534" y="604229"/>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Tree>
    <p:extLst>
      <p:ext uri="{BB962C8B-B14F-4D97-AF65-F5344CB8AC3E}">
        <p14:creationId xmlns:p14="http://schemas.microsoft.com/office/powerpoint/2010/main" val="1387419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578682" y="752871"/>
            <a:ext cx="11029616"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2:  BUSINESS MODELS FRAMEWORK</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Content Placeholder 4">
            <a:extLst>
              <a:ext uri="{FF2B5EF4-FFF2-40B4-BE49-F238E27FC236}">
                <a16:creationId xmlns:a16="http://schemas.microsoft.com/office/drawing/2014/main" id="{8E925D79-3404-4253-976F-720FA8A09372}"/>
              </a:ext>
            </a:extLst>
          </p:cNvPr>
          <p:cNvSpPr txBox="1">
            <a:spLocks/>
          </p:cNvSpPr>
          <p:nvPr/>
        </p:nvSpPr>
        <p:spPr>
          <a:xfrm>
            <a:off x="440286" y="1967345"/>
            <a:ext cx="11611240" cy="4408055"/>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indent="0" algn="just">
              <a:spcBef>
                <a:spcPts val="0"/>
              </a:spcBef>
              <a:spcAft>
                <a:spcPts val="0"/>
              </a:spcAft>
              <a:buNone/>
            </a:pPr>
            <a:r>
              <a:rPr lang="en-US" b="1" u="sng" dirty="0">
                <a:effectLst/>
                <a:ea typeface="Calibri" panose="020F0502020204030204" pitchFamily="34" charset="0"/>
              </a:rPr>
              <a:t>Other Considerations:</a:t>
            </a:r>
          </a:p>
          <a:p>
            <a:pPr marL="0" marR="0" indent="0" algn="just">
              <a:spcBef>
                <a:spcPts val="0"/>
              </a:spcBef>
              <a:spcAft>
                <a:spcPts val="0"/>
              </a:spcAft>
              <a:buNone/>
            </a:pPr>
            <a:endParaRPr lang="en-US" dirty="0">
              <a:effectLst/>
              <a:ea typeface="Calibri" panose="020F0502020204030204" pitchFamily="34" charset="0"/>
            </a:endParaRPr>
          </a:p>
          <a:p>
            <a:pPr marL="0" marR="0" algn="just">
              <a:spcBef>
                <a:spcPts val="0"/>
              </a:spcBef>
              <a:spcAft>
                <a:spcPts val="0"/>
              </a:spcAft>
            </a:pPr>
            <a:r>
              <a:rPr lang="en-US" dirty="0">
                <a:effectLst/>
                <a:ea typeface="Calibri" panose="020F0502020204030204" pitchFamily="34" charset="0"/>
              </a:rPr>
              <a:t>Below is a list of other business-related initiatives and approaches that the Legislature should consider that may enhance agriculture productivity in the Territory. </a:t>
            </a:r>
          </a:p>
          <a:p>
            <a:pPr marL="0" marR="0" algn="just">
              <a:spcBef>
                <a:spcPts val="0"/>
              </a:spcBef>
              <a:spcAft>
                <a:spcPts val="0"/>
              </a:spcAft>
            </a:pPr>
            <a:endParaRPr lang="en-US" sz="1800" dirty="0">
              <a:ea typeface="Calibri" panose="020F0502020204030204" pitchFamily="34" charset="0"/>
            </a:endParaRPr>
          </a:p>
          <a:p>
            <a:pPr marL="342900" marR="0" indent="-342900" algn="just">
              <a:spcBef>
                <a:spcPts val="0"/>
              </a:spcBef>
              <a:spcAft>
                <a:spcPts val="0"/>
              </a:spcAft>
              <a:buAutoNum type="arabicPeriod"/>
            </a:pPr>
            <a:r>
              <a:rPr lang="en-US" sz="1800" dirty="0">
                <a:effectLst/>
                <a:ea typeface="Calibri" panose="020F0502020204030204" pitchFamily="34" charset="0"/>
              </a:rPr>
              <a:t>Providing incentives for local retailers and restaurants to buy local food instead of importing from outside the Territory.</a:t>
            </a:r>
          </a:p>
          <a:p>
            <a:pPr marL="342900" marR="0" indent="-342900" algn="just">
              <a:spcBef>
                <a:spcPts val="0"/>
              </a:spcBef>
              <a:spcAft>
                <a:spcPts val="0"/>
              </a:spcAft>
              <a:buAutoNum type="arabicPeriod"/>
            </a:pPr>
            <a:r>
              <a:rPr lang="en-US" sz="1800" dirty="0">
                <a:effectLst/>
                <a:ea typeface="Calibri" panose="020F0502020204030204" pitchFamily="34" charset="0"/>
              </a:rPr>
              <a:t>Consider imposing import controls on certain crops, fruits, and other products for periods when those products are in abundance in the Virgin Islands.</a:t>
            </a:r>
          </a:p>
          <a:p>
            <a:pPr marL="342900" marR="0" indent="-342900" algn="just">
              <a:spcBef>
                <a:spcPts val="0"/>
              </a:spcBef>
              <a:spcAft>
                <a:spcPts val="0"/>
              </a:spcAft>
              <a:buAutoNum type="arabicPeriod"/>
            </a:pPr>
            <a:r>
              <a:rPr lang="en-US" sz="1800" dirty="0">
                <a:effectLst/>
                <a:ea typeface="Calibri" panose="020F0502020204030204" pitchFamily="34" charset="0"/>
              </a:rPr>
              <a:t>Provide financial incentives for farmers' heirs so that it is more enticing for them to continue active farm production. </a:t>
            </a:r>
          </a:p>
          <a:p>
            <a:pPr marL="342900" marR="0" indent="-342900" algn="just">
              <a:spcBef>
                <a:spcPts val="0"/>
              </a:spcBef>
              <a:spcAft>
                <a:spcPts val="0"/>
              </a:spcAft>
              <a:buAutoNum type="arabicPeriod"/>
            </a:pPr>
            <a:r>
              <a:rPr lang="en-US" sz="1800" dirty="0">
                <a:effectLst/>
                <a:ea typeface="Calibri" panose="020F0502020204030204" pitchFamily="34" charset="0"/>
              </a:rPr>
              <a:t>Ensure that all farmers are complying with USDA standards regarding safety and health. This will also assist farmers when exporting produce is standard practice. </a:t>
            </a:r>
          </a:p>
          <a:p>
            <a:pPr marL="342900" marR="0" indent="-342900" algn="just">
              <a:spcBef>
                <a:spcPts val="0"/>
              </a:spcBef>
              <a:spcAft>
                <a:spcPts val="0"/>
              </a:spcAft>
              <a:buAutoNum type="arabicPeriod"/>
            </a:pPr>
            <a:r>
              <a:rPr lang="en-US" sz="1800" dirty="0">
                <a:effectLst/>
                <a:ea typeface="Calibri" panose="020F0502020204030204" pitchFamily="34" charset="0"/>
              </a:rPr>
              <a:t>Consideration should also be given to how to expand and include EXISTING farmers in the cultivation of </a:t>
            </a:r>
            <a:r>
              <a:rPr lang="en-US" sz="1800" dirty="0" err="1">
                <a:effectLst/>
                <a:ea typeface="Calibri" panose="020F0502020204030204" pitchFamily="34" charset="0"/>
              </a:rPr>
              <a:t>cannibas</a:t>
            </a:r>
            <a:r>
              <a:rPr lang="en-US" sz="1800" dirty="0">
                <a:effectLst/>
                <a:ea typeface="Calibri" panose="020F0502020204030204" pitchFamily="34" charset="0"/>
              </a:rPr>
              <a:t>, hemp, and hemp-related products market.</a:t>
            </a:r>
          </a:p>
        </p:txBody>
      </p:sp>
      <p:sp>
        <p:nvSpPr>
          <p:cNvPr id="14" name="Content Placeholder 4">
            <a:extLst>
              <a:ext uri="{FF2B5EF4-FFF2-40B4-BE49-F238E27FC236}">
                <a16:creationId xmlns:a16="http://schemas.microsoft.com/office/drawing/2014/main" id="{3D69670E-7900-4F7C-A117-A1E78315352A}"/>
              </a:ext>
            </a:extLst>
          </p:cNvPr>
          <p:cNvSpPr txBox="1">
            <a:spLocks/>
          </p:cNvSpPr>
          <p:nvPr/>
        </p:nvSpPr>
        <p:spPr>
          <a:xfrm>
            <a:off x="446534" y="604229"/>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Tree>
    <p:extLst>
      <p:ext uri="{BB962C8B-B14F-4D97-AF65-F5344CB8AC3E}">
        <p14:creationId xmlns:p14="http://schemas.microsoft.com/office/powerpoint/2010/main" val="721787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FAAAB002-E48E-4009-828A-511F7A828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icture containing food, vegetable, fruit, arranged&#10;&#10;Description automatically generated">
            <a:extLst>
              <a:ext uri="{FF2B5EF4-FFF2-40B4-BE49-F238E27FC236}">
                <a16:creationId xmlns:a16="http://schemas.microsoft.com/office/drawing/2014/main" id="{6582A688-AF36-44AC-B29E-DBD033D9AA4F}"/>
              </a:ext>
            </a:extLst>
          </p:cNvPr>
          <p:cNvPicPr>
            <a:picLocks noChangeAspect="1"/>
          </p:cNvPicPr>
          <p:nvPr/>
        </p:nvPicPr>
        <p:blipFill rotWithShape="1">
          <a:blip r:embed="rId2">
            <a:extLst>
              <a:ext uri="{28A0092B-C50C-407E-A947-70E740481C1C}">
                <a14:useLocalDpi xmlns:a14="http://schemas.microsoft.com/office/drawing/2010/main" val="0"/>
              </a:ext>
            </a:extLst>
          </a:blip>
          <a:srcRect t="5658" r="9091" b="17733"/>
          <a:stretch/>
        </p:blipFill>
        <p:spPr>
          <a:xfrm>
            <a:off x="20" y="10"/>
            <a:ext cx="12191980" cy="6857990"/>
          </a:xfrm>
          <a:prstGeom prst="rect">
            <a:avLst/>
          </a:prstGeom>
        </p:spPr>
      </p:pic>
      <p:grpSp>
        <p:nvGrpSpPr>
          <p:cNvPr id="48" name="Group 47">
            <a:extLst>
              <a:ext uri="{FF2B5EF4-FFF2-40B4-BE49-F238E27FC236}">
                <a16:creationId xmlns:a16="http://schemas.microsoft.com/office/drawing/2014/main" id="{D74D7E9A-D874-4F02-8A2D-F9CD220591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23123"/>
            <a:ext cx="4216219" cy="5935132"/>
            <a:chOff x="438068" y="457200"/>
            <a:chExt cx="3703320" cy="5935132"/>
          </a:xfrm>
        </p:grpSpPr>
        <p:sp>
          <p:nvSpPr>
            <p:cNvPr id="49" name="Rectangle 48">
              <a:extLst>
                <a:ext uri="{FF2B5EF4-FFF2-40B4-BE49-F238E27FC236}">
                  <a16:creationId xmlns:a16="http://schemas.microsoft.com/office/drawing/2014/main" id="{FDF32581-CAA1-43C6-8532-DC56C8435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50" name="Rectangle 49">
              <a:extLst>
                <a:ext uri="{FF2B5EF4-FFF2-40B4-BE49-F238E27FC236}">
                  <a16:creationId xmlns:a16="http://schemas.microsoft.com/office/drawing/2014/main" id="{97EF55D5-23F0-4398-B16B-AEF5778C3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681540" y="1006956"/>
            <a:ext cx="3730810" cy="1372177"/>
          </a:xfrm>
        </p:spPr>
        <p:txBody>
          <a:bodyPr anchor="ctr">
            <a:normAutofit/>
          </a:bodyPr>
          <a:lstStyle/>
          <a:p>
            <a:pPr algn="ctr"/>
            <a:r>
              <a:rPr lang="en-US" sz="2600" dirty="0">
                <a:solidFill>
                  <a:srgbClr val="FFFFFF"/>
                </a:solidFill>
                <a:latin typeface="Arial Black" panose="020B0A04020102020204" pitchFamily="34" charset="0"/>
              </a:rPr>
              <a:t>AG Plan</a:t>
            </a:r>
            <a:r>
              <a:rPr lang="en-US" sz="2600" u="sng" dirty="0">
                <a:solidFill>
                  <a:srgbClr val="FFFFFF"/>
                </a:solidFill>
                <a:latin typeface="Arial Black" panose="020B0A04020102020204" pitchFamily="34" charset="0"/>
              </a:rPr>
              <a:t> OBJECTIVE</a:t>
            </a:r>
          </a:p>
        </p:txBody>
      </p:sp>
      <p:sp>
        <p:nvSpPr>
          <p:cNvPr id="3" name="Content Placeholder 2">
            <a:extLst>
              <a:ext uri="{FF2B5EF4-FFF2-40B4-BE49-F238E27FC236}">
                <a16:creationId xmlns:a16="http://schemas.microsoft.com/office/drawing/2014/main" id="{C59CE756-021A-4638-8A93-FCA7A4755C11}"/>
              </a:ext>
            </a:extLst>
          </p:cNvPr>
          <p:cNvSpPr>
            <a:spLocks noGrp="1"/>
          </p:cNvSpPr>
          <p:nvPr>
            <p:ph idx="1"/>
          </p:nvPr>
        </p:nvSpPr>
        <p:spPr>
          <a:xfrm>
            <a:off x="438067" y="2178341"/>
            <a:ext cx="4216219" cy="3564467"/>
          </a:xfrm>
        </p:spPr>
        <p:txBody>
          <a:bodyPr>
            <a:noAutofit/>
          </a:bodyPr>
          <a:lstStyle/>
          <a:p>
            <a:pPr marL="0" indent="0">
              <a:buClr>
                <a:srgbClr val="F3AD3B"/>
              </a:buClr>
              <a:buNone/>
            </a:pPr>
            <a:endParaRPr lang="en-US" sz="2400" dirty="0">
              <a:solidFill>
                <a:srgbClr val="FFFFFF"/>
              </a:solidFill>
              <a:latin typeface="+mj-lt"/>
            </a:endParaRPr>
          </a:p>
          <a:p>
            <a:pPr>
              <a:buClr>
                <a:srgbClr val="F3AD3B"/>
              </a:buClr>
            </a:pPr>
            <a:r>
              <a:rPr lang="en-US" sz="2400" i="0" u="none" strike="noStrike" baseline="0" dirty="0">
                <a:solidFill>
                  <a:srgbClr val="FFFFFF"/>
                </a:solidFill>
                <a:latin typeface="+mj-lt"/>
              </a:rPr>
              <a:t>To develop a plan that will increase agriculture productivity, sustainability and profitability in the Territory so that food security and sovereignty are not just labels but a true reflection of the reality of people's lives of the Virgin Islands. </a:t>
            </a:r>
            <a:endParaRPr lang="en-US" sz="2400" dirty="0">
              <a:solidFill>
                <a:srgbClr val="FFFFFF"/>
              </a:solidFill>
              <a:latin typeface="+mj-lt"/>
            </a:endParaRPr>
          </a:p>
        </p:txBody>
      </p:sp>
      <p:sp>
        <p:nvSpPr>
          <p:cNvPr id="4" name="Slide Number Placeholder 3">
            <a:extLst>
              <a:ext uri="{FF2B5EF4-FFF2-40B4-BE49-F238E27FC236}">
                <a16:creationId xmlns:a16="http://schemas.microsoft.com/office/drawing/2014/main" id="{203F3F1D-D622-4035-9DBB-07C45C061566}"/>
              </a:ext>
            </a:extLst>
          </p:cNvPr>
          <p:cNvSpPr>
            <a:spLocks noGrp="1"/>
          </p:cNvSpPr>
          <p:nvPr>
            <p:ph type="sldNum" sz="quarter" idx="12"/>
          </p:nvPr>
        </p:nvSpPr>
        <p:spPr/>
        <p:txBody>
          <a:bodyPr/>
          <a:lstStyle/>
          <a:p>
            <a:fld id="{4D71D5D2-9922-4D00-B45D-5F1A03F794BA}" type="slidenum">
              <a:rPr lang="en-US" smtClean="0"/>
              <a:t>3</a:t>
            </a:fld>
            <a:endParaRPr lang="en-US" dirty="0"/>
          </a:p>
        </p:txBody>
      </p:sp>
    </p:spTree>
    <p:extLst>
      <p:ext uri="{BB962C8B-B14F-4D97-AF65-F5344CB8AC3E}">
        <p14:creationId xmlns:p14="http://schemas.microsoft.com/office/powerpoint/2010/main" val="2952853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Content Placeholder 4">
            <a:extLst>
              <a:ext uri="{FF2B5EF4-FFF2-40B4-BE49-F238E27FC236}">
                <a16:creationId xmlns:a16="http://schemas.microsoft.com/office/drawing/2014/main" id="{A430235E-9DBD-4A79-946F-D6D7732EC280}"/>
              </a:ext>
            </a:extLst>
          </p:cNvPr>
          <p:cNvSpPr txBox="1">
            <a:spLocks/>
          </p:cNvSpPr>
          <p:nvPr/>
        </p:nvSpPr>
        <p:spPr>
          <a:xfrm>
            <a:off x="446534" y="604229"/>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SUBCOMMITTEE</a:t>
            </a:r>
          </a:p>
        </p:txBody>
      </p:sp>
      <p:sp>
        <p:nvSpPr>
          <p:cNvPr id="18" name="Content Placeholder 4">
            <a:extLst>
              <a:ext uri="{FF2B5EF4-FFF2-40B4-BE49-F238E27FC236}">
                <a16:creationId xmlns:a16="http://schemas.microsoft.com/office/drawing/2014/main" id="{82661792-04DB-42DA-A67A-4BB3FD093293}"/>
              </a:ext>
            </a:extLst>
          </p:cNvPr>
          <p:cNvSpPr txBox="1">
            <a:spLocks/>
          </p:cNvSpPr>
          <p:nvPr/>
        </p:nvSpPr>
        <p:spPr>
          <a:xfrm>
            <a:off x="3646573" y="3965408"/>
            <a:ext cx="8597153" cy="1438869"/>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630000" lvl="2" indent="0">
              <a:buNone/>
            </a:pPr>
            <a:r>
              <a:rPr lang="en-US" sz="2000" b="1" dirty="0"/>
              <a:t>Chairperson:  </a:t>
            </a:r>
            <a:r>
              <a:rPr lang="en-US" sz="2000" dirty="0"/>
              <a:t>Dr. David Hall -	President 															University of the Virgin Islands</a:t>
            </a:r>
          </a:p>
          <a:p>
            <a:pPr marL="630000" lvl="2" indent="0">
              <a:buNone/>
            </a:pPr>
            <a:r>
              <a:rPr lang="en-US" sz="2000" b="1" dirty="0"/>
              <a:t>Member(s):  	</a:t>
            </a:r>
            <a:r>
              <a:rPr lang="en-US" sz="2000" dirty="0"/>
              <a:t>Hannah Carty -	Deputy Commissioner 												VI Department of Agriculture</a:t>
            </a:r>
          </a:p>
          <a:p>
            <a:pPr marL="630000" lvl="2" indent="0">
              <a:buNone/>
            </a:pPr>
            <a:endParaRPr lang="en-US" sz="2000" dirty="0"/>
          </a:p>
          <a:p>
            <a:pPr marL="630000" lvl="2" indent="0">
              <a:buNone/>
            </a:pPr>
            <a:r>
              <a:rPr lang="en-US" sz="2000" dirty="0"/>
              <a:t>										</a:t>
            </a:r>
          </a:p>
          <a:p>
            <a:pPr marL="630000" lvl="2" indent="0">
              <a:buNone/>
            </a:pPr>
            <a:r>
              <a:rPr lang="en-US" sz="2000" dirty="0"/>
              <a:t>	</a:t>
            </a:r>
          </a:p>
        </p:txBody>
      </p:sp>
      <p:pic>
        <p:nvPicPr>
          <p:cNvPr id="22" name="Content Placeholder 24" descr="A picture containing tree, outdoor, plant&#10;&#10;Description automatically generated">
            <a:extLst>
              <a:ext uri="{FF2B5EF4-FFF2-40B4-BE49-F238E27FC236}">
                <a16:creationId xmlns:a16="http://schemas.microsoft.com/office/drawing/2014/main" id="{7A8E2BF0-175F-4A4B-8E8D-6C3576EDCA0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711" r="22710" b="1"/>
          <a:stretch/>
        </p:blipFill>
        <p:spPr>
          <a:xfrm>
            <a:off x="440286" y="2278179"/>
            <a:ext cx="3115931" cy="3810747"/>
          </a:xfrm>
          <a:prstGeom prst="rect">
            <a:avLst/>
          </a:prstGeom>
        </p:spPr>
      </p:pic>
      <p:sp>
        <p:nvSpPr>
          <p:cNvPr id="16" name="Title 1">
            <a:extLst>
              <a:ext uri="{FF2B5EF4-FFF2-40B4-BE49-F238E27FC236}">
                <a16:creationId xmlns:a16="http://schemas.microsoft.com/office/drawing/2014/main" id="{27137521-2200-4CF3-B729-7355E9711BDF}"/>
              </a:ext>
            </a:extLst>
          </p:cNvPr>
          <p:cNvSpPr>
            <a:spLocks noGrp="1"/>
          </p:cNvSpPr>
          <p:nvPr>
            <p:ph type="title"/>
          </p:nvPr>
        </p:nvSpPr>
        <p:spPr>
          <a:xfrm>
            <a:off x="440285" y="702156"/>
            <a:ext cx="11305181"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3:  LOCAL FOOD PROGRAM COORDINATOR</a:t>
            </a:r>
          </a:p>
        </p:txBody>
      </p:sp>
    </p:spTree>
    <p:extLst>
      <p:ext uri="{BB962C8B-B14F-4D97-AF65-F5344CB8AC3E}">
        <p14:creationId xmlns:p14="http://schemas.microsoft.com/office/powerpoint/2010/main" val="2403561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440285" y="702156"/>
            <a:ext cx="11305181"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3:  LOCAL FOOD PROGRAM COORDINATOR</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Content Placeholder 4">
            <a:extLst>
              <a:ext uri="{FF2B5EF4-FFF2-40B4-BE49-F238E27FC236}">
                <a16:creationId xmlns:a16="http://schemas.microsoft.com/office/drawing/2014/main" id="{8E566E92-C700-4E03-8B6E-F751C5BC3827}"/>
              </a:ext>
            </a:extLst>
          </p:cNvPr>
          <p:cNvSpPr txBox="1">
            <a:spLocks/>
          </p:cNvSpPr>
          <p:nvPr/>
        </p:nvSpPr>
        <p:spPr>
          <a:xfrm>
            <a:off x="440286" y="1891454"/>
            <a:ext cx="11371412" cy="3577775"/>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a:spcBef>
                <a:spcPts val="0"/>
              </a:spcBef>
              <a:spcAft>
                <a:spcPts val="0"/>
              </a:spcAft>
            </a:pPr>
            <a:r>
              <a:rPr lang="en-US" sz="1800" dirty="0">
                <a:effectLst/>
                <a:ea typeface="Calibri" panose="020F0502020204030204" pitchFamily="34" charset="0"/>
              </a:rPr>
              <a:t>The position of Local Food Program Coordinator, along with the Advisory Committee mandate in Act 8404 create a new approach to the advocacy, implementation and monitoring of agricultural productivity in the Territory.</a:t>
            </a:r>
          </a:p>
          <a:p>
            <a:pPr marL="0" marR="0">
              <a:spcBef>
                <a:spcPts val="0"/>
              </a:spcBef>
              <a:spcAft>
                <a:spcPts val="0"/>
              </a:spcAft>
            </a:pPr>
            <a:endParaRPr lang="en-US" sz="1800" dirty="0">
              <a:effectLst/>
              <a:ea typeface="Calibri" panose="020F0502020204030204" pitchFamily="34" charset="0"/>
            </a:endParaRPr>
          </a:p>
          <a:p>
            <a:pPr marL="0" marR="0">
              <a:spcBef>
                <a:spcPts val="0"/>
              </a:spcBef>
              <a:spcAft>
                <a:spcPts val="0"/>
              </a:spcAft>
            </a:pPr>
            <a:r>
              <a:rPr lang="en-US" dirty="0">
                <a:ea typeface="Calibri" panose="020F0502020204030204" pitchFamily="34" charset="0"/>
              </a:rPr>
              <a:t>The F</a:t>
            </a:r>
            <a:r>
              <a:rPr lang="en-US" sz="1800" dirty="0">
                <a:effectLst/>
                <a:ea typeface="Calibri" panose="020F0502020204030204" pitchFamily="34" charset="0"/>
              </a:rPr>
              <a:t>arm Coordinator will be an employee in the Department of Agriculture </a:t>
            </a:r>
            <a:r>
              <a:rPr lang="en-US" dirty="0">
                <a:ea typeface="Calibri" panose="020F0502020204030204" pitchFamily="34" charset="0"/>
              </a:rPr>
              <a:t>but </a:t>
            </a:r>
            <a:r>
              <a:rPr lang="en-US" sz="1800" dirty="0">
                <a:effectLst/>
                <a:ea typeface="Calibri" panose="020F0502020204030204" pitchFamily="34" charset="0"/>
              </a:rPr>
              <a:t>would report directly to and work very closely with the Advisory Committee that the Act recommends. </a:t>
            </a:r>
          </a:p>
          <a:p>
            <a:pPr marL="0" marR="0">
              <a:spcBef>
                <a:spcPts val="0"/>
              </a:spcBef>
              <a:spcAft>
                <a:spcPts val="0"/>
              </a:spcAft>
            </a:pPr>
            <a:endParaRPr lang="en-US" sz="1800" dirty="0">
              <a:effectLst/>
              <a:ea typeface="Calibri" panose="020F0502020204030204" pitchFamily="34" charset="0"/>
            </a:endParaRPr>
          </a:p>
          <a:p>
            <a:pPr marL="0" marR="0">
              <a:spcBef>
                <a:spcPts val="0"/>
              </a:spcBef>
              <a:spcAft>
                <a:spcPts val="0"/>
              </a:spcAft>
            </a:pPr>
            <a:r>
              <a:rPr lang="en-US" sz="1800" dirty="0">
                <a:effectLst/>
                <a:ea typeface="Calibri" panose="020F0502020204030204" pitchFamily="34" charset="0"/>
              </a:rPr>
              <a:t>This candidate would work across the various stakeholder groups. </a:t>
            </a:r>
          </a:p>
        </p:txBody>
      </p:sp>
      <p:sp>
        <p:nvSpPr>
          <p:cNvPr id="14" name="Content Placeholder 4">
            <a:extLst>
              <a:ext uri="{FF2B5EF4-FFF2-40B4-BE49-F238E27FC236}">
                <a16:creationId xmlns:a16="http://schemas.microsoft.com/office/drawing/2014/main" id="{B895A799-68D1-44E6-B10C-E22A5A67B5ED}"/>
              </a:ext>
            </a:extLst>
          </p:cNvPr>
          <p:cNvSpPr txBox="1">
            <a:spLocks/>
          </p:cNvSpPr>
          <p:nvPr/>
        </p:nvSpPr>
        <p:spPr>
          <a:xfrm>
            <a:off x="512765" y="542262"/>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Tree>
    <p:extLst>
      <p:ext uri="{BB962C8B-B14F-4D97-AF65-F5344CB8AC3E}">
        <p14:creationId xmlns:p14="http://schemas.microsoft.com/office/powerpoint/2010/main" val="3156348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436129" y="702156"/>
            <a:ext cx="11309337"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3:  LOCAL FOOD PROGRAM COORDINATOR</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E3B20D8F-718B-4357-A775-D26B6B7D6EB2}"/>
              </a:ext>
            </a:extLst>
          </p:cNvPr>
          <p:cNvSpPr txBox="1"/>
          <p:nvPr/>
        </p:nvSpPr>
        <p:spPr>
          <a:xfrm>
            <a:off x="443369" y="2518080"/>
            <a:ext cx="11500018" cy="4001095"/>
          </a:xfrm>
          <a:prstGeom prst="rect">
            <a:avLst/>
          </a:prstGeom>
          <a:noFill/>
        </p:spPr>
        <p:txBody>
          <a:bodyPr wrap="square">
            <a:spAutoFit/>
          </a:bodyPr>
          <a:lstStyle/>
          <a:p>
            <a:pPr marL="342900" indent="-342900" algn="just">
              <a:buClr>
                <a:schemeClr val="accent2"/>
              </a:buClr>
              <a:buFont typeface="+mj-lt"/>
              <a:buAutoNum type="arabicPeriod"/>
            </a:pPr>
            <a:r>
              <a:rPr lang="en-US" sz="1800" b="0" i="0" u="none" strike="noStrike" baseline="0" dirty="0">
                <a:solidFill>
                  <a:schemeClr val="tx2"/>
                </a:solidFill>
              </a:rPr>
              <a:t>With guidance from the Advisory Committee, monitor the implementation of the Agricultural Plan </a:t>
            </a:r>
          </a:p>
          <a:p>
            <a:pPr marL="342900" indent="-342900" algn="just">
              <a:buClr>
                <a:schemeClr val="accent2"/>
              </a:buClr>
              <a:buFont typeface="+mj-lt"/>
              <a:buAutoNum type="arabicPeriod"/>
            </a:pPr>
            <a:endParaRPr lang="en-US" sz="800" b="0" i="0" u="none" strike="noStrike" baseline="0" dirty="0">
              <a:solidFill>
                <a:schemeClr val="tx2"/>
              </a:solidFill>
            </a:endParaRPr>
          </a:p>
          <a:p>
            <a:pPr marL="342900" indent="-342900" algn="just">
              <a:buClr>
                <a:schemeClr val="accent2"/>
              </a:buClr>
              <a:buFont typeface="+mj-lt"/>
              <a:buAutoNum type="arabicPeriod"/>
            </a:pPr>
            <a:r>
              <a:rPr lang="en-US" sz="1800" b="0" i="0" u="none" strike="noStrike" baseline="0" dirty="0">
                <a:solidFill>
                  <a:schemeClr val="tx2"/>
                </a:solidFill>
              </a:rPr>
              <a:t>Working closely with the Department of Agriculture and the University, to develop specific outreach efforts and trainings to encourage more individuals to engage in home and community gardening </a:t>
            </a:r>
          </a:p>
          <a:p>
            <a:pPr marL="342900" indent="-342900" algn="just">
              <a:buClr>
                <a:schemeClr val="accent2"/>
              </a:buClr>
              <a:buFont typeface="+mj-lt"/>
              <a:buAutoNum type="arabicPeriod"/>
            </a:pPr>
            <a:endParaRPr lang="en-US" sz="800" b="0" i="0" u="none" strike="noStrike" baseline="0" dirty="0">
              <a:solidFill>
                <a:schemeClr val="tx2"/>
              </a:solidFill>
            </a:endParaRPr>
          </a:p>
          <a:p>
            <a:pPr marL="342900" indent="-342900" algn="just">
              <a:buClr>
                <a:schemeClr val="accent2"/>
              </a:buClr>
              <a:buFont typeface="+mj-lt"/>
              <a:buAutoNum type="arabicPeriod"/>
            </a:pPr>
            <a:r>
              <a:rPr lang="en-US" sz="1800" b="0" i="0" u="none" strike="noStrike" baseline="0" dirty="0">
                <a:solidFill>
                  <a:schemeClr val="tx2"/>
                </a:solidFill>
              </a:rPr>
              <a:t>Ensuring that the annual data collection process is occurring in a professional and thorough manner. (The person would not collect the data but hire a person or entity to collect the data) </a:t>
            </a:r>
          </a:p>
          <a:p>
            <a:pPr marL="342900" indent="-342900" algn="just">
              <a:buClr>
                <a:schemeClr val="accent2"/>
              </a:buClr>
              <a:buFont typeface="+mj-lt"/>
              <a:buAutoNum type="arabicPeriod"/>
            </a:pPr>
            <a:endParaRPr lang="en-US" sz="800" b="0" i="0" u="none" strike="noStrike" baseline="0" dirty="0">
              <a:solidFill>
                <a:schemeClr val="tx2"/>
              </a:solidFill>
            </a:endParaRPr>
          </a:p>
          <a:p>
            <a:pPr marL="342900" indent="-342900" algn="just">
              <a:buClr>
                <a:schemeClr val="accent2"/>
              </a:buClr>
              <a:buFont typeface="+mj-lt"/>
              <a:buAutoNum type="arabicPeriod"/>
            </a:pPr>
            <a:r>
              <a:rPr lang="en-US" sz="1800" b="0" i="0" u="none" strike="noStrike" baseline="0" dirty="0">
                <a:solidFill>
                  <a:schemeClr val="tx2"/>
                </a:solidFill>
              </a:rPr>
              <a:t>Cultivate more trusting relationship across the various stakeholder groups involved in the local industry (farmers, consumers, business, education, etc.)</a:t>
            </a:r>
          </a:p>
          <a:p>
            <a:pPr algn="just">
              <a:buClr>
                <a:schemeClr val="accent2"/>
              </a:buClr>
            </a:pPr>
            <a:endParaRPr lang="en-US" sz="800" b="0" i="0" u="none" strike="noStrike" baseline="0" dirty="0">
              <a:solidFill>
                <a:schemeClr val="tx2"/>
              </a:solidFill>
            </a:endParaRPr>
          </a:p>
          <a:p>
            <a:pPr marL="342900" indent="-342900" algn="just">
              <a:buClr>
                <a:schemeClr val="accent2"/>
              </a:buClr>
              <a:buAutoNum type="arabicPeriod" startAt="5"/>
            </a:pPr>
            <a:r>
              <a:rPr lang="en-US" sz="1800" b="0" i="0" u="none" strike="noStrike" baseline="0" dirty="0">
                <a:solidFill>
                  <a:schemeClr val="tx2"/>
                </a:solidFill>
              </a:rPr>
              <a:t>Develop a local fundraising strategy for the Local Food and Farm Fund</a:t>
            </a:r>
          </a:p>
          <a:p>
            <a:pPr marL="342900" indent="-342900" algn="just">
              <a:buClr>
                <a:schemeClr val="accent2"/>
              </a:buClr>
              <a:buAutoNum type="arabicPeriod" startAt="5"/>
            </a:pPr>
            <a:endParaRPr lang="en-US" sz="800" b="0" i="0" u="none" strike="noStrike" baseline="0" dirty="0">
              <a:solidFill>
                <a:schemeClr val="tx2"/>
              </a:solidFill>
            </a:endParaRPr>
          </a:p>
          <a:p>
            <a:pPr marL="342900" indent="-342900" algn="just">
              <a:buClr>
                <a:schemeClr val="accent2"/>
              </a:buClr>
              <a:buAutoNum type="arabicPeriod" startAt="5"/>
            </a:pPr>
            <a:r>
              <a:rPr lang="en-US" sz="1800" b="0" i="0" u="none" strike="noStrike" baseline="0" dirty="0">
                <a:solidFill>
                  <a:schemeClr val="tx2"/>
                </a:solidFill>
              </a:rPr>
              <a:t>Promote the local farm symbol and ensure it is being used across the various stakeholder groups </a:t>
            </a:r>
          </a:p>
          <a:p>
            <a:pPr marL="342900" indent="-342900" algn="just">
              <a:buClr>
                <a:schemeClr val="accent2"/>
              </a:buClr>
              <a:buAutoNum type="arabicPeriod" startAt="5"/>
            </a:pPr>
            <a:endParaRPr lang="en-US" sz="800" dirty="0">
              <a:solidFill>
                <a:schemeClr val="tx2"/>
              </a:solidFill>
            </a:endParaRPr>
          </a:p>
          <a:p>
            <a:pPr marL="342900" indent="-342900" algn="just">
              <a:buClr>
                <a:schemeClr val="accent2"/>
              </a:buClr>
              <a:buAutoNum type="arabicPeriod" startAt="5"/>
            </a:pPr>
            <a:r>
              <a:rPr lang="en-US" sz="1800" b="0" i="0" u="none" strike="noStrike" baseline="0" dirty="0">
                <a:solidFill>
                  <a:schemeClr val="tx2"/>
                </a:solidFill>
              </a:rPr>
              <a:t>Identify and share grant opportunities with farmers and other appropriate entities </a:t>
            </a:r>
          </a:p>
          <a:p>
            <a:pPr marL="342900" indent="-342900" algn="just">
              <a:buClr>
                <a:schemeClr val="accent2"/>
              </a:buClr>
              <a:buAutoNum type="arabicPeriod" startAt="5"/>
            </a:pPr>
            <a:endParaRPr lang="en-US" sz="800" dirty="0">
              <a:solidFill>
                <a:schemeClr val="tx2"/>
              </a:solidFill>
            </a:endParaRPr>
          </a:p>
          <a:p>
            <a:pPr marL="342900" indent="-342900" algn="just">
              <a:buClr>
                <a:schemeClr val="accent2"/>
              </a:buClr>
              <a:buAutoNum type="arabicPeriod" startAt="5"/>
            </a:pPr>
            <a:r>
              <a:rPr lang="en-US" sz="1800" b="0" i="0" u="none" strike="noStrike" baseline="0" dirty="0">
                <a:solidFill>
                  <a:schemeClr val="tx2"/>
                </a:solidFill>
              </a:rPr>
              <a:t>Promote the benefits of Farm Cooperatives  </a:t>
            </a:r>
          </a:p>
        </p:txBody>
      </p:sp>
      <p:sp>
        <p:nvSpPr>
          <p:cNvPr id="16" name="TextBox 15">
            <a:extLst>
              <a:ext uri="{FF2B5EF4-FFF2-40B4-BE49-F238E27FC236}">
                <a16:creationId xmlns:a16="http://schemas.microsoft.com/office/drawing/2014/main" id="{464DA724-8400-49F5-AF39-056C06CA4446}"/>
              </a:ext>
            </a:extLst>
          </p:cNvPr>
          <p:cNvSpPr txBox="1"/>
          <p:nvPr/>
        </p:nvSpPr>
        <p:spPr>
          <a:xfrm>
            <a:off x="440286" y="1891454"/>
            <a:ext cx="6094602" cy="369332"/>
          </a:xfrm>
          <a:prstGeom prst="rect">
            <a:avLst/>
          </a:prstGeom>
          <a:noFill/>
        </p:spPr>
        <p:txBody>
          <a:bodyPr wrap="square">
            <a:spAutoFit/>
          </a:bodyPr>
          <a:lstStyle/>
          <a:p>
            <a:pPr marL="0">
              <a:spcBef>
                <a:spcPts val="0"/>
              </a:spcBef>
              <a:spcAft>
                <a:spcPts val="0"/>
              </a:spcAft>
            </a:pPr>
            <a:r>
              <a:rPr lang="en-US" sz="1800" b="1" i="0" u="sng" strike="noStrike" baseline="0" dirty="0">
                <a:solidFill>
                  <a:schemeClr val="tx2"/>
                </a:solidFill>
              </a:rPr>
              <a:t>Priority Duties:  </a:t>
            </a:r>
          </a:p>
        </p:txBody>
      </p:sp>
      <p:sp>
        <p:nvSpPr>
          <p:cNvPr id="18" name="Content Placeholder 4">
            <a:extLst>
              <a:ext uri="{FF2B5EF4-FFF2-40B4-BE49-F238E27FC236}">
                <a16:creationId xmlns:a16="http://schemas.microsoft.com/office/drawing/2014/main" id="{806F8E13-3E71-4DF0-B047-DDDEF5ECA5A1}"/>
              </a:ext>
            </a:extLst>
          </p:cNvPr>
          <p:cNvSpPr txBox="1">
            <a:spLocks/>
          </p:cNvSpPr>
          <p:nvPr/>
        </p:nvSpPr>
        <p:spPr>
          <a:xfrm>
            <a:off x="512765" y="542262"/>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Tree>
    <p:extLst>
      <p:ext uri="{BB962C8B-B14F-4D97-AF65-F5344CB8AC3E}">
        <p14:creationId xmlns:p14="http://schemas.microsoft.com/office/powerpoint/2010/main" val="239099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Content Placeholder 4">
            <a:extLst>
              <a:ext uri="{FF2B5EF4-FFF2-40B4-BE49-F238E27FC236}">
                <a16:creationId xmlns:a16="http://schemas.microsoft.com/office/drawing/2014/main" id="{A430235E-9DBD-4A79-946F-D6D7732EC280}"/>
              </a:ext>
            </a:extLst>
          </p:cNvPr>
          <p:cNvSpPr txBox="1">
            <a:spLocks/>
          </p:cNvSpPr>
          <p:nvPr/>
        </p:nvSpPr>
        <p:spPr>
          <a:xfrm>
            <a:off x="446534" y="604229"/>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SUBCOMMITTEE</a:t>
            </a:r>
          </a:p>
        </p:txBody>
      </p:sp>
      <p:sp>
        <p:nvSpPr>
          <p:cNvPr id="18" name="Content Placeholder 4">
            <a:extLst>
              <a:ext uri="{FF2B5EF4-FFF2-40B4-BE49-F238E27FC236}">
                <a16:creationId xmlns:a16="http://schemas.microsoft.com/office/drawing/2014/main" id="{82661792-04DB-42DA-A67A-4BB3FD093293}"/>
              </a:ext>
            </a:extLst>
          </p:cNvPr>
          <p:cNvSpPr txBox="1">
            <a:spLocks/>
          </p:cNvSpPr>
          <p:nvPr/>
        </p:nvSpPr>
        <p:spPr>
          <a:xfrm>
            <a:off x="3646573" y="3965408"/>
            <a:ext cx="8597153" cy="1438869"/>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630000" lvl="2" indent="0">
              <a:buNone/>
            </a:pPr>
            <a:r>
              <a:rPr lang="en-US" sz="2000" b="1" dirty="0"/>
              <a:t>Chairperson: 	</a:t>
            </a:r>
            <a:r>
              <a:rPr lang="en-US" sz="2000" dirty="0"/>
              <a:t>Positive T. A. Nelson -	Commissioner 														VI Department of Agriculture</a:t>
            </a:r>
          </a:p>
          <a:p>
            <a:pPr marL="630000" lvl="2" indent="0">
              <a:buNone/>
            </a:pPr>
            <a:r>
              <a:rPr lang="en-US" sz="2000" b="1" dirty="0"/>
              <a:t>Member(s):  	</a:t>
            </a:r>
            <a:r>
              <a:rPr lang="en-US" sz="2000" dirty="0"/>
              <a:t>Dr. Usman Adamu -	Dean of the School of Agriculture 										University of the Virgin Islands</a:t>
            </a:r>
          </a:p>
          <a:p>
            <a:pPr marL="630000" lvl="2" indent="0">
              <a:buNone/>
            </a:pPr>
            <a:endParaRPr lang="en-US" sz="2000" dirty="0"/>
          </a:p>
          <a:p>
            <a:pPr marL="630000" lvl="2" indent="0">
              <a:buNone/>
            </a:pPr>
            <a:r>
              <a:rPr lang="en-US" sz="2000" dirty="0"/>
              <a:t>										</a:t>
            </a:r>
          </a:p>
          <a:p>
            <a:pPr marL="630000" lvl="2" indent="0">
              <a:buNone/>
            </a:pPr>
            <a:r>
              <a:rPr lang="en-US" sz="2000" dirty="0"/>
              <a:t>	</a:t>
            </a:r>
          </a:p>
        </p:txBody>
      </p:sp>
      <p:pic>
        <p:nvPicPr>
          <p:cNvPr id="22" name="Content Placeholder 24" descr="A picture containing tree, outdoor, plant&#10;&#10;Description automatically generated">
            <a:extLst>
              <a:ext uri="{FF2B5EF4-FFF2-40B4-BE49-F238E27FC236}">
                <a16:creationId xmlns:a16="http://schemas.microsoft.com/office/drawing/2014/main" id="{7A8E2BF0-175F-4A4B-8E8D-6C3576EDCA0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711" r="22710" b="1"/>
          <a:stretch/>
        </p:blipFill>
        <p:spPr>
          <a:xfrm>
            <a:off x="440286" y="2278179"/>
            <a:ext cx="3115931" cy="3810747"/>
          </a:xfrm>
          <a:prstGeom prst="rect">
            <a:avLst/>
          </a:prstGeom>
        </p:spPr>
      </p:pic>
      <p:sp>
        <p:nvSpPr>
          <p:cNvPr id="15" name="Title 1">
            <a:extLst>
              <a:ext uri="{FF2B5EF4-FFF2-40B4-BE49-F238E27FC236}">
                <a16:creationId xmlns:a16="http://schemas.microsoft.com/office/drawing/2014/main" id="{89E970BA-485B-4975-8693-5966BED904C6}"/>
              </a:ext>
            </a:extLst>
          </p:cNvPr>
          <p:cNvSpPr>
            <a:spLocks noGrp="1"/>
          </p:cNvSpPr>
          <p:nvPr>
            <p:ph type="title"/>
          </p:nvPr>
        </p:nvSpPr>
        <p:spPr>
          <a:xfrm>
            <a:off x="440286" y="789905"/>
            <a:ext cx="11309337"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4:  LOCAL FOOD FARM FUND</a:t>
            </a:r>
          </a:p>
        </p:txBody>
      </p:sp>
    </p:spTree>
    <p:extLst>
      <p:ext uri="{BB962C8B-B14F-4D97-AF65-F5344CB8AC3E}">
        <p14:creationId xmlns:p14="http://schemas.microsoft.com/office/powerpoint/2010/main" val="12324822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440286" y="789905"/>
            <a:ext cx="11309337"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4:  LOCAL FOOD FARM FUND</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Content Placeholder 4">
            <a:extLst>
              <a:ext uri="{FF2B5EF4-FFF2-40B4-BE49-F238E27FC236}">
                <a16:creationId xmlns:a16="http://schemas.microsoft.com/office/drawing/2014/main" id="{7459C0AD-814E-4096-9ED1-74AC913133E0}"/>
              </a:ext>
            </a:extLst>
          </p:cNvPr>
          <p:cNvSpPr txBox="1">
            <a:spLocks/>
          </p:cNvSpPr>
          <p:nvPr/>
        </p:nvSpPr>
        <p:spPr>
          <a:xfrm>
            <a:off x="440286" y="1891454"/>
            <a:ext cx="11309338" cy="4405713"/>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just">
              <a:spcBef>
                <a:spcPts val="0"/>
              </a:spcBef>
              <a:spcAft>
                <a:spcPts val="0"/>
              </a:spcAft>
              <a:buNone/>
            </a:pPr>
            <a:endParaRPr lang="en-US" dirty="0">
              <a:ea typeface="Calibri" panose="020F0502020204030204" pitchFamily="34" charset="0"/>
            </a:endParaRPr>
          </a:p>
          <a:p>
            <a:pPr marL="546100" indent="-229235" algn="just">
              <a:spcBef>
                <a:spcPts val="0"/>
              </a:spcBef>
              <a:spcAft>
                <a:spcPts val="0"/>
              </a:spcAft>
            </a:pPr>
            <a:r>
              <a:rPr lang="en-US" dirty="0">
                <a:effectLst/>
                <a:ea typeface="Calibri" panose="020F0502020204030204" pitchFamily="34" charset="0"/>
              </a:rPr>
              <a:t>We recommend that the Agriculture Advisory Committee be responsible for creating a 501(C) (3) Foundation, similar to the University of the Virgin Islands Foundation, that will serve as the legal entity into which funds are deposited, invested, and disbursed.</a:t>
            </a:r>
          </a:p>
          <a:p>
            <a:pPr marL="546100" indent="-229235" algn="just">
              <a:spcBef>
                <a:spcPts val="0"/>
              </a:spcBef>
              <a:spcAft>
                <a:spcPts val="0"/>
              </a:spcAft>
            </a:pPr>
            <a:endParaRPr lang="en-US" dirty="0">
              <a:effectLst/>
              <a:ea typeface="Calibri" panose="020F0502020204030204" pitchFamily="34" charset="0"/>
            </a:endParaRPr>
          </a:p>
          <a:p>
            <a:pPr marL="926615" lvl="1" indent="-285750" algn="just">
              <a:spcBef>
                <a:spcPts val="0"/>
              </a:spcBef>
              <a:spcAft>
                <a:spcPts val="0"/>
              </a:spcAft>
              <a:buFontTx/>
              <a:buChar char="-"/>
            </a:pPr>
            <a:r>
              <a:rPr lang="en-US" sz="1800" dirty="0">
                <a:effectLst/>
                <a:ea typeface="Calibri" panose="020F0502020204030204" pitchFamily="34" charset="0"/>
              </a:rPr>
              <a:t>The Advisory Committee will serve as the Board of Directors for the foundation and thus for the fund. There should be an annual solicitation of contributions in addition to grants and other major gift solicitations.</a:t>
            </a:r>
          </a:p>
          <a:p>
            <a:pPr marL="926615" lvl="1" indent="-285750" algn="just">
              <a:spcBef>
                <a:spcPts val="0"/>
              </a:spcBef>
              <a:spcAft>
                <a:spcPts val="0"/>
              </a:spcAft>
              <a:buFontTx/>
              <a:buChar char="-"/>
            </a:pPr>
            <a:endParaRPr lang="en-US" sz="1800" dirty="0">
              <a:effectLst/>
              <a:ea typeface="Calibri" panose="020F0502020204030204" pitchFamily="34" charset="0"/>
            </a:endParaRPr>
          </a:p>
          <a:p>
            <a:pPr marL="926615" lvl="1" indent="-285750" algn="just">
              <a:spcBef>
                <a:spcPts val="0"/>
              </a:spcBef>
              <a:spcAft>
                <a:spcPts val="0"/>
              </a:spcAft>
              <a:buFontTx/>
              <a:buChar char="-"/>
            </a:pPr>
            <a:r>
              <a:rPr lang="en-US" sz="1800" dirty="0">
                <a:effectLst/>
                <a:ea typeface="Calibri" panose="020F0502020204030204" pitchFamily="34" charset="0"/>
              </a:rPr>
              <a:t>The Advisory Committee will compile a list of agriculture initiatives and projects that the funds would be used to support.</a:t>
            </a:r>
          </a:p>
          <a:p>
            <a:pPr marL="926615" lvl="1" indent="-285750" algn="just">
              <a:spcBef>
                <a:spcPts val="0"/>
              </a:spcBef>
              <a:spcAft>
                <a:spcPts val="0"/>
              </a:spcAft>
              <a:buFontTx/>
              <a:buChar char="-"/>
            </a:pPr>
            <a:endParaRPr lang="en-US" sz="1800" dirty="0">
              <a:effectLst/>
              <a:ea typeface="Calibri" panose="020F0502020204030204" pitchFamily="34" charset="0"/>
            </a:endParaRPr>
          </a:p>
          <a:p>
            <a:pPr marL="926615" lvl="1" indent="-285750" algn="just">
              <a:spcBef>
                <a:spcPts val="0"/>
              </a:spcBef>
              <a:spcAft>
                <a:spcPts val="0"/>
              </a:spcAft>
              <a:buFontTx/>
              <a:buChar char="-"/>
            </a:pPr>
            <a:r>
              <a:rPr lang="en-US" sz="1800" dirty="0">
                <a:effectLst/>
                <a:ea typeface="Calibri" panose="020F0502020204030204" pitchFamily="34" charset="0"/>
              </a:rPr>
              <a:t>The funds should have a particular focus on encouraging home gardens and community farming to supplement the work of the farmers in the Territory as another means of obtaining food sovereignty.</a:t>
            </a:r>
          </a:p>
          <a:p>
            <a:pPr marL="926615" lvl="1" indent="-285750" algn="just">
              <a:spcBef>
                <a:spcPts val="0"/>
              </a:spcBef>
              <a:spcAft>
                <a:spcPts val="0"/>
              </a:spcAft>
              <a:buFontTx/>
              <a:buChar char="-"/>
            </a:pPr>
            <a:endParaRPr lang="en-US" sz="1800" dirty="0">
              <a:effectLst/>
              <a:ea typeface="Calibri" panose="020F0502020204030204" pitchFamily="34" charset="0"/>
            </a:endParaRPr>
          </a:p>
          <a:p>
            <a:pPr marL="926615" lvl="1" indent="-285750" algn="just">
              <a:spcBef>
                <a:spcPts val="0"/>
              </a:spcBef>
              <a:spcAft>
                <a:spcPts val="0"/>
              </a:spcAft>
              <a:buFontTx/>
              <a:buChar char="-"/>
            </a:pPr>
            <a:r>
              <a:rPr lang="en-US" sz="1800" dirty="0">
                <a:effectLst/>
                <a:ea typeface="Calibri" panose="020F0502020204030204" pitchFamily="34" charset="0"/>
              </a:rPr>
              <a:t>An annual reporting to the Legislature of the amount of funds raised and disbursed should occur as mandated.</a:t>
            </a:r>
            <a:endParaRPr lang="en-US" sz="1800" dirty="0">
              <a:ea typeface="Calibri" panose="020F0502020204030204" pitchFamily="34" charset="0"/>
            </a:endParaRPr>
          </a:p>
          <a:p>
            <a:pPr marL="926615" lvl="1" indent="-285750" algn="just">
              <a:spcBef>
                <a:spcPts val="0"/>
              </a:spcBef>
              <a:spcAft>
                <a:spcPts val="0"/>
              </a:spcAft>
              <a:buFontTx/>
              <a:buChar char="-"/>
            </a:pPr>
            <a:endParaRPr lang="en-US" sz="1800" b="1" dirty="0"/>
          </a:p>
        </p:txBody>
      </p:sp>
      <p:sp>
        <p:nvSpPr>
          <p:cNvPr id="14" name="Content Placeholder 4">
            <a:extLst>
              <a:ext uri="{FF2B5EF4-FFF2-40B4-BE49-F238E27FC236}">
                <a16:creationId xmlns:a16="http://schemas.microsoft.com/office/drawing/2014/main" id="{C04568E5-FCAE-4E36-8E38-29D622A36743}"/>
              </a:ext>
            </a:extLst>
          </p:cNvPr>
          <p:cNvSpPr txBox="1">
            <a:spLocks/>
          </p:cNvSpPr>
          <p:nvPr/>
        </p:nvSpPr>
        <p:spPr>
          <a:xfrm>
            <a:off x="512765" y="542262"/>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Tree>
    <p:extLst>
      <p:ext uri="{BB962C8B-B14F-4D97-AF65-F5344CB8AC3E}">
        <p14:creationId xmlns:p14="http://schemas.microsoft.com/office/powerpoint/2010/main" val="4092361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Content Placeholder 4">
            <a:extLst>
              <a:ext uri="{FF2B5EF4-FFF2-40B4-BE49-F238E27FC236}">
                <a16:creationId xmlns:a16="http://schemas.microsoft.com/office/drawing/2014/main" id="{A430235E-9DBD-4A79-946F-D6D7732EC280}"/>
              </a:ext>
            </a:extLst>
          </p:cNvPr>
          <p:cNvSpPr txBox="1">
            <a:spLocks/>
          </p:cNvSpPr>
          <p:nvPr/>
        </p:nvSpPr>
        <p:spPr>
          <a:xfrm>
            <a:off x="446534" y="604229"/>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SUBCOMMITTEE</a:t>
            </a:r>
          </a:p>
        </p:txBody>
      </p:sp>
      <p:sp>
        <p:nvSpPr>
          <p:cNvPr id="18" name="Content Placeholder 4">
            <a:extLst>
              <a:ext uri="{FF2B5EF4-FFF2-40B4-BE49-F238E27FC236}">
                <a16:creationId xmlns:a16="http://schemas.microsoft.com/office/drawing/2014/main" id="{82661792-04DB-42DA-A67A-4BB3FD093293}"/>
              </a:ext>
            </a:extLst>
          </p:cNvPr>
          <p:cNvSpPr txBox="1">
            <a:spLocks/>
          </p:cNvSpPr>
          <p:nvPr/>
        </p:nvSpPr>
        <p:spPr>
          <a:xfrm>
            <a:off x="3646573" y="3965408"/>
            <a:ext cx="8597153" cy="1438869"/>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630000" lvl="2" indent="0">
              <a:buNone/>
            </a:pPr>
            <a:r>
              <a:rPr lang="en-US" sz="2000" b="1" dirty="0"/>
              <a:t>Chairperson: 	</a:t>
            </a:r>
            <a:r>
              <a:rPr lang="en-US" sz="2000" dirty="0"/>
              <a:t>Diana Collingwood -	Assistant Commissioner 												VI Department of Agriculture</a:t>
            </a:r>
          </a:p>
          <a:p>
            <a:pPr marL="630000" lvl="2" indent="0">
              <a:buNone/>
            </a:pPr>
            <a:r>
              <a:rPr lang="en-US" sz="2000" b="1" dirty="0"/>
              <a:t>Member(s):  	</a:t>
            </a:r>
            <a:r>
              <a:rPr lang="en-US" sz="2000" dirty="0"/>
              <a:t>Positive T. A. Nelson -	Commissioner 														VI Department of Agriculture</a:t>
            </a:r>
          </a:p>
          <a:p>
            <a:pPr marL="630000" lvl="2" indent="0">
              <a:buNone/>
            </a:pPr>
            <a:r>
              <a:rPr lang="en-US" sz="2000" b="1" dirty="0"/>
              <a:t>				</a:t>
            </a:r>
            <a:r>
              <a:rPr lang="en-US" sz="2000" dirty="0"/>
              <a:t>Dr. Usman Adamu -	Dean of the School of Agriculture 										University of the Virgin Islands</a:t>
            </a:r>
          </a:p>
          <a:p>
            <a:pPr marL="630000" lvl="2" indent="0">
              <a:buNone/>
            </a:pPr>
            <a:endParaRPr lang="en-US" sz="2000" dirty="0"/>
          </a:p>
          <a:p>
            <a:pPr marL="630000" lvl="2" indent="0">
              <a:buNone/>
            </a:pPr>
            <a:endParaRPr lang="en-US" sz="2000" dirty="0"/>
          </a:p>
          <a:p>
            <a:pPr marL="630000" lvl="2" indent="0">
              <a:buNone/>
            </a:pPr>
            <a:r>
              <a:rPr lang="en-US" sz="2000" dirty="0"/>
              <a:t>										</a:t>
            </a:r>
          </a:p>
          <a:p>
            <a:pPr marL="630000" lvl="2" indent="0">
              <a:buNone/>
            </a:pPr>
            <a:r>
              <a:rPr lang="en-US" sz="2000" dirty="0"/>
              <a:t>	</a:t>
            </a:r>
          </a:p>
        </p:txBody>
      </p:sp>
      <p:pic>
        <p:nvPicPr>
          <p:cNvPr id="22" name="Content Placeholder 24" descr="A picture containing tree, outdoor, plant&#10;&#10;Description automatically generated">
            <a:extLst>
              <a:ext uri="{FF2B5EF4-FFF2-40B4-BE49-F238E27FC236}">
                <a16:creationId xmlns:a16="http://schemas.microsoft.com/office/drawing/2014/main" id="{7A8E2BF0-175F-4A4B-8E8D-6C3576EDCA0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711" r="22710" b="1"/>
          <a:stretch/>
        </p:blipFill>
        <p:spPr>
          <a:xfrm>
            <a:off x="440286" y="2278179"/>
            <a:ext cx="3115931" cy="3810747"/>
          </a:xfrm>
          <a:prstGeom prst="rect">
            <a:avLst/>
          </a:prstGeom>
        </p:spPr>
      </p:pic>
      <p:sp>
        <p:nvSpPr>
          <p:cNvPr id="16" name="Title 1">
            <a:extLst>
              <a:ext uri="{FF2B5EF4-FFF2-40B4-BE49-F238E27FC236}">
                <a16:creationId xmlns:a16="http://schemas.microsoft.com/office/drawing/2014/main" id="{5504B091-82D9-4D46-A1CA-E2E7C471071A}"/>
              </a:ext>
            </a:extLst>
          </p:cNvPr>
          <p:cNvSpPr>
            <a:spLocks noGrp="1"/>
          </p:cNvSpPr>
          <p:nvPr>
            <p:ph type="title"/>
          </p:nvPr>
        </p:nvSpPr>
        <p:spPr>
          <a:xfrm>
            <a:off x="446533" y="789905"/>
            <a:ext cx="11298933"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5:  ADVISORY COMMITTEE </a:t>
            </a:r>
          </a:p>
        </p:txBody>
      </p:sp>
    </p:spTree>
    <p:extLst>
      <p:ext uri="{BB962C8B-B14F-4D97-AF65-F5344CB8AC3E}">
        <p14:creationId xmlns:p14="http://schemas.microsoft.com/office/powerpoint/2010/main" val="3926476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446533" y="789905"/>
            <a:ext cx="11298933"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5:  ADVISORY COMMITTEE </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Content Placeholder 4">
            <a:extLst>
              <a:ext uri="{FF2B5EF4-FFF2-40B4-BE49-F238E27FC236}">
                <a16:creationId xmlns:a16="http://schemas.microsoft.com/office/drawing/2014/main" id="{1122542D-1604-4BA3-8429-C683828EA209}"/>
              </a:ext>
            </a:extLst>
          </p:cNvPr>
          <p:cNvSpPr txBox="1">
            <a:spLocks/>
          </p:cNvSpPr>
          <p:nvPr/>
        </p:nvSpPr>
        <p:spPr>
          <a:xfrm>
            <a:off x="456938" y="2625698"/>
            <a:ext cx="11305181" cy="3971365"/>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just">
              <a:spcBef>
                <a:spcPts val="0"/>
              </a:spcBef>
              <a:spcAft>
                <a:spcPts val="0"/>
              </a:spcAft>
              <a:buNone/>
            </a:pPr>
            <a:r>
              <a:rPr lang="en-US" sz="1800" dirty="0">
                <a:effectLst/>
                <a:ea typeface="Times New Roman" panose="02020603050405020304" pitchFamily="18" charset="0"/>
              </a:rPr>
              <a:t>Establishment of a Local Food and Farm Advisory Committee to consist of the following seven members as mandated by ACT 844 Bill No. 33-0376: </a:t>
            </a:r>
          </a:p>
          <a:p>
            <a:pPr marL="0" marR="0" lvl="0" indent="0" algn="just">
              <a:spcBef>
                <a:spcPts val="0"/>
              </a:spcBef>
              <a:spcAft>
                <a:spcPts val="0"/>
              </a:spcAft>
              <a:buNone/>
            </a:pPr>
            <a:endParaRPr lang="en-US" dirty="0">
              <a:ea typeface="Times New Roman" panose="02020603050405020304" pitchFamily="18" charset="0"/>
            </a:endParaRPr>
          </a:p>
          <a:p>
            <a:pPr marL="0" marR="0" lvl="0" indent="0" algn="just">
              <a:spcBef>
                <a:spcPts val="0"/>
              </a:spcBef>
              <a:spcAft>
                <a:spcPts val="0"/>
              </a:spcAft>
              <a:buNone/>
            </a:pPr>
            <a:r>
              <a:rPr lang="en-US" sz="1800" b="1" dirty="0">
                <a:effectLst/>
                <a:ea typeface="Times New Roman" panose="02020603050405020304" pitchFamily="18" charset="0"/>
              </a:rPr>
              <a:t>I.  </a:t>
            </a:r>
          </a:p>
          <a:p>
            <a:pPr marL="666900" lvl="1" indent="-342900" algn="just">
              <a:spcBef>
                <a:spcPts val="0"/>
              </a:spcBef>
              <a:spcAft>
                <a:spcPts val="0"/>
              </a:spcAft>
              <a:buFont typeface="Symbol" panose="05050102010706020507" pitchFamily="18" charset="2"/>
              <a:buChar char=""/>
            </a:pPr>
            <a:r>
              <a:rPr lang="en-US" dirty="0">
                <a:effectLst/>
                <a:ea typeface="Times New Roman" panose="02020603050405020304" pitchFamily="18" charset="0"/>
              </a:rPr>
              <a:t>Commissioner of the Department of Agriculture </a:t>
            </a:r>
          </a:p>
          <a:p>
            <a:pPr marL="666900" lvl="1" indent="-342900" algn="just">
              <a:spcBef>
                <a:spcPts val="0"/>
              </a:spcBef>
              <a:spcAft>
                <a:spcPts val="0"/>
              </a:spcAft>
              <a:buFont typeface="Symbol" panose="05050102010706020507" pitchFamily="18" charset="2"/>
              <a:buChar char=""/>
            </a:pPr>
            <a:r>
              <a:rPr lang="en-US" dirty="0">
                <a:effectLst/>
                <a:ea typeface="Times New Roman" panose="02020603050405020304" pitchFamily="18" charset="0"/>
              </a:rPr>
              <a:t>Executive Director of the Economic Development Authority</a:t>
            </a:r>
          </a:p>
          <a:p>
            <a:pPr marL="666900" lvl="1" indent="-342900" algn="just">
              <a:spcBef>
                <a:spcPts val="0"/>
              </a:spcBef>
              <a:spcAft>
                <a:spcPts val="0"/>
              </a:spcAft>
              <a:buFont typeface="Symbol" panose="05050102010706020507" pitchFamily="18" charset="2"/>
              <a:buChar char=""/>
            </a:pPr>
            <a:r>
              <a:rPr lang="en-US" dirty="0">
                <a:effectLst/>
                <a:ea typeface="Times New Roman" panose="02020603050405020304" pitchFamily="18" charset="0"/>
              </a:rPr>
              <a:t>President of the University of the Virgin Islands</a:t>
            </a:r>
          </a:p>
          <a:p>
            <a:pPr marL="666900" lvl="1" indent="-342900" algn="just">
              <a:spcBef>
                <a:spcPts val="0"/>
              </a:spcBef>
              <a:spcAft>
                <a:spcPts val="0"/>
              </a:spcAft>
              <a:buFont typeface="Symbol" panose="05050102010706020507" pitchFamily="18" charset="2"/>
              <a:buChar char=""/>
            </a:pPr>
            <a:r>
              <a:rPr lang="en-US" dirty="0">
                <a:effectLst/>
                <a:ea typeface="Times New Roman" panose="02020603050405020304" pitchFamily="18" charset="0"/>
              </a:rPr>
              <a:t>UVI Dean of Agriculture</a:t>
            </a:r>
          </a:p>
          <a:p>
            <a:pPr marL="666900" lvl="1" indent="-342900" algn="just">
              <a:spcBef>
                <a:spcPts val="0"/>
              </a:spcBef>
              <a:spcAft>
                <a:spcPts val="0"/>
              </a:spcAft>
              <a:buFont typeface="Symbol" panose="05050102010706020507" pitchFamily="18" charset="2"/>
              <a:buChar char=""/>
            </a:pPr>
            <a:r>
              <a:rPr lang="en-US" dirty="0">
                <a:effectLst/>
                <a:ea typeface="Times New Roman" panose="02020603050405020304" pitchFamily="18" charset="0"/>
              </a:rPr>
              <a:t>Farmer from STX appointed by the Governor </a:t>
            </a:r>
          </a:p>
          <a:p>
            <a:pPr marL="666900" lvl="1" indent="-342900" algn="just">
              <a:spcBef>
                <a:spcPts val="0"/>
              </a:spcBef>
              <a:spcAft>
                <a:spcPts val="0"/>
              </a:spcAft>
              <a:buFont typeface="Symbol" panose="05050102010706020507" pitchFamily="18" charset="2"/>
              <a:buChar char=""/>
            </a:pPr>
            <a:r>
              <a:rPr lang="en-US" dirty="0">
                <a:effectLst/>
                <a:ea typeface="Times New Roman" panose="02020603050405020304" pitchFamily="18" charset="0"/>
              </a:rPr>
              <a:t>Farmer from STT appointed by the Governor </a:t>
            </a:r>
          </a:p>
          <a:p>
            <a:pPr marL="666900" lvl="1" indent="-342900" algn="just">
              <a:spcBef>
                <a:spcPts val="0"/>
              </a:spcBef>
              <a:spcAft>
                <a:spcPts val="0"/>
              </a:spcAft>
              <a:buFont typeface="Symbol" panose="05050102010706020507" pitchFamily="18" charset="2"/>
              <a:buChar char=""/>
            </a:pPr>
            <a:r>
              <a:rPr lang="en-US" dirty="0">
                <a:effectLst/>
                <a:ea typeface="Times New Roman" panose="02020603050405020304" pitchFamily="18" charset="0"/>
              </a:rPr>
              <a:t>Farmer from STJ appointed by the Governor</a:t>
            </a:r>
          </a:p>
          <a:p>
            <a:pPr marL="324000" marR="368935" lvl="1" indent="0" algn="just">
              <a:lnSpc>
                <a:spcPct val="103000"/>
              </a:lnSpc>
              <a:spcBef>
                <a:spcPts val="0"/>
              </a:spcBef>
              <a:spcAft>
                <a:spcPts val="0"/>
              </a:spcAft>
              <a:buNone/>
              <a:tabLst>
                <a:tab pos="1736090" algn="l"/>
              </a:tabLst>
            </a:pPr>
            <a:endParaRPr lang="en-US" sz="1800" dirty="0">
              <a:effectLst/>
              <a:ea typeface="Calibri" panose="020F0502020204030204" pitchFamily="34" charset="0"/>
            </a:endParaRPr>
          </a:p>
          <a:p>
            <a:pPr marL="0" marR="368935" indent="0" algn="just">
              <a:lnSpc>
                <a:spcPct val="103000"/>
              </a:lnSpc>
              <a:spcBef>
                <a:spcPts val="0"/>
              </a:spcBef>
              <a:spcAft>
                <a:spcPts val="0"/>
              </a:spcAft>
              <a:buNone/>
              <a:tabLst>
                <a:tab pos="1736090" algn="l"/>
              </a:tabLst>
            </a:pPr>
            <a:r>
              <a:rPr lang="en-US" b="1" dirty="0">
                <a:effectLst/>
                <a:ea typeface="Times New Roman" panose="02020603050405020304" pitchFamily="18" charset="0"/>
              </a:rPr>
              <a:t>II.  </a:t>
            </a:r>
            <a:r>
              <a:rPr lang="en-US" dirty="0">
                <a:ea typeface="Times New Roman" panose="02020603050405020304" pitchFamily="18" charset="0"/>
              </a:rPr>
              <a:t>To ensure that there is representation from other agencies involved in the agriculture industry, it </a:t>
            </a:r>
            <a:r>
              <a:rPr lang="en-US" dirty="0">
                <a:effectLst/>
                <a:ea typeface="Times New Roman" panose="02020603050405020304" pitchFamily="18" charset="0"/>
              </a:rPr>
              <a:t>is recommended that the </a:t>
            </a:r>
            <a:r>
              <a:rPr lang="en-US" b="1" i="1" dirty="0">
                <a:effectLst/>
                <a:ea typeface="Times New Roman" panose="02020603050405020304" pitchFamily="18" charset="0"/>
              </a:rPr>
              <a:t>Commissioner of the Department of Natural Resources </a:t>
            </a:r>
            <a:r>
              <a:rPr lang="en-US" dirty="0">
                <a:effectLst/>
                <a:ea typeface="Times New Roman" panose="02020603050405020304" pitchFamily="18" charset="0"/>
              </a:rPr>
              <a:t>be appointed to the Advisory Committee. </a:t>
            </a:r>
            <a:endParaRPr lang="en-US" dirty="0">
              <a:effectLst/>
              <a:ea typeface="Calibri" panose="020F0502020204030204" pitchFamily="34" charset="0"/>
            </a:endParaRPr>
          </a:p>
          <a:p>
            <a:pPr marL="0" marR="368935" indent="0" algn="just">
              <a:lnSpc>
                <a:spcPct val="103000"/>
              </a:lnSpc>
              <a:spcBef>
                <a:spcPts val="0"/>
              </a:spcBef>
              <a:spcAft>
                <a:spcPts val="0"/>
              </a:spcAft>
              <a:buNone/>
              <a:tabLst>
                <a:tab pos="1736090" algn="l"/>
              </a:tabLst>
            </a:pPr>
            <a:endParaRPr lang="en-US" b="1" dirty="0">
              <a:effectLst/>
              <a:ea typeface="Times New Roman" panose="02020603050405020304" pitchFamily="18" charset="0"/>
            </a:endParaRPr>
          </a:p>
          <a:p>
            <a:pPr marL="0" marR="368935" indent="0" algn="just">
              <a:lnSpc>
                <a:spcPct val="103000"/>
              </a:lnSpc>
              <a:spcBef>
                <a:spcPts val="0"/>
              </a:spcBef>
              <a:spcAft>
                <a:spcPts val="0"/>
              </a:spcAft>
              <a:buNone/>
              <a:tabLst>
                <a:tab pos="1736090" algn="l"/>
              </a:tabLst>
            </a:pPr>
            <a:r>
              <a:rPr lang="en-US" b="1" dirty="0">
                <a:ea typeface="Times New Roman" panose="02020603050405020304" pitchFamily="18" charset="0"/>
              </a:rPr>
              <a:t>I</a:t>
            </a:r>
            <a:r>
              <a:rPr lang="en-US" b="1" dirty="0">
                <a:effectLst/>
                <a:ea typeface="Times New Roman" panose="02020603050405020304" pitchFamily="18" charset="0"/>
              </a:rPr>
              <a:t>II.   </a:t>
            </a:r>
            <a:r>
              <a:rPr lang="en-US" dirty="0">
                <a:effectLst/>
                <a:ea typeface="Times New Roman" panose="02020603050405020304" pitchFamily="18" charset="0"/>
              </a:rPr>
              <a:t>Due to the high emphasis on training and educational enhancement in the agricultural field.  It is recommended that the </a:t>
            </a:r>
            <a:r>
              <a:rPr lang="en-US" b="1" i="1" dirty="0">
                <a:effectLst/>
                <a:ea typeface="Times New Roman" panose="02020603050405020304" pitchFamily="18" charset="0"/>
              </a:rPr>
              <a:t>Commissioner of Education</a:t>
            </a:r>
            <a:r>
              <a:rPr lang="en-US" dirty="0">
                <a:effectLst/>
                <a:ea typeface="Times New Roman" panose="02020603050405020304" pitchFamily="18" charset="0"/>
              </a:rPr>
              <a:t> be appointed to the Advisory Committee. </a:t>
            </a:r>
          </a:p>
          <a:p>
            <a:pPr marL="0" marR="368935" indent="0" algn="just">
              <a:lnSpc>
                <a:spcPct val="103000"/>
              </a:lnSpc>
              <a:spcBef>
                <a:spcPts val="0"/>
              </a:spcBef>
              <a:spcAft>
                <a:spcPts val="0"/>
              </a:spcAft>
              <a:buNone/>
              <a:tabLst>
                <a:tab pos="1736090" algn="l"/>
              </a:tabLst>
            </a:pPr>
            <a:endParaRPr lang="en-US" dirty="0">
              <a:ea typeface="Times New Roman" panose="02020603050405020304" pitchFamily="18" charset="0"/>
            </a:endParaRPr>
          </a:p>
          <a:p>
            <a:pPr marL="400050" marR="368935" indent="-400050" algn="just">
              <a:lnSpc>
                <a:spcPct val="103000"/>
              </a:lnSpc>
              <a:spcBef>
                <a:spcPts val="0"/>
              </a:spcBef>
              <a:spcAft>
                <a:spcPts val="0"/>
              </a:spcAft>
              <a:buAutoNum type="romanUcPeriod" startAt="2"/>
              <a:tabLst>
                <a:tab pos="1736090" algn="l"/>
              </a:tabLst>
            </a:pPr>
            <a:endParaRPr lang="en-US" dirty="0">
              <a:effectLst/>
              <a:ea typeface="Calibri" panose="020F0502020204030204" pitchFamily="34" charset="0"/>
            </a:endParaRPr>
          </a:p>
        </p:txBody>
      </p:sp>
      <p:sp>
        <p:nvSpPr>
          <p:cNvPr id="14" name="Content Placeholder 4">
            <a:extLst>
              <a:ext uri="{FF2B5EF4-FFF2-40B4-BE49-F238E27FC236}">
                <a16:creationId xmlns:a16="http://schemas.microsoft.com/office/drawing/2014/main" id="{1977493D-CE47-4C3A-B495-804EC4785B04}"/>
              </a:ext>
            </a:extLst>
          </p:cNvPr>
          <p:cNvSpPr txBox="1">
            <a:spLocks/>
          </p:cNvSpPr>
          <p:nvPr/>
        </p:nvSpPr>
        <p:spPr>
          <a:xfrm>
            <a:off x="456938" y="547808"/>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Tree>
    <p:extLst>
      <p:ext uri="{BB962C8B-B14F-4D97-AF65-F5344CB8AC3E}">
        <p14:creationId xmlns:p14="http://schemas.microsoft.com/office/powerpoint/2010/main" val="216594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18A306-443B-4844-9884-D3E2C3B37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3F430D2A-93AA-410C-B1BB-98FEA29907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A0EF52A-1A39-47D8-AA03-47A1C47BE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83FEE19F-5EEB-4C78-9CCD-EACED2DB6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581" y="485678"/>
            <a:ext cx="4174743" cy="58887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BAA7435E-EB63-420A-924D-1A2A5BBA5A18}"/>
              </a:ext>
            </a:extLst>
          </p:cNvPr>
          <p:cNvSpPr>
            <a:spLocks noGrp="1"/>
          </p:cNvSpPr>
          <p:nvPr>
            <p:ph type="title"/>
          </p:nvPr>
        </p:nvSpPr>
        <p:spPr>
          <a:xfrm>
            <a:off x="488604" y="2568887"/>
            <a:ext cx="4174743" cy="1013800"/>
          </a:xfrm>
        </p:spPr>
        <p:txBody>
          <a:bodyPr vert="horz" lIns="91440" tIns="45720" rIns="91440" bIns="45720" rtlCol="0" anchor="b">
            <a:noAutofit/>
          </a:bodyPr>
          <a:lstStyle/>
          <a:p>
            <a:pPr algn="ctr"/>
            <a:r>
              <a:rPr lang="en-US" sz="3200" dirty="0">
                <a:solidFill>
                  <a:srgbClr val="FFFFFF"/>
                </a:solidFill>
                <a:latin typeface="Arial Black" panose="020B0A04020102020204" pitchFamily="34" charset="0"/>
              </a:rPr>
              <a:t>New advocacy structure for agriculture </a:t>
            </a:r>
          </a:p>
        </p:txBody>
      </p:sp>
      <p:grpSp>
        <p:nvGrpSpPr>
          <p:cNvPr id="42" name="Group 41">
            <a:extLst>
              <a:ext uri="{FF2B5EF4-FFF2-40B4-BE49-F238E27FC236}">
                <a16:creationId xmlns:a16="http://schemas.microsoft.com/office/drawing/2014/main" id="{9FDFF606-BB31-4105-8EE6-022E36529899}"/>
              </a:ext>
            </a:extLst>
          </p:cNvPr>
          <p:cNvGrpSpPr/>
          <p:nvPr/>
        </p:nvGrpSpPr>
        <p:grpSpPr>
          <a:xfrm>
            <a:off x="4725972" y="1209056"/>
            <a:ext cx="2887312" cy="3796970"/>
            <a:chOff x="992" y="194138"/>
            <a:chExt cx="3869531" cy="2321718"/>
          </a:xfrm>
        </p:grpSpPr>
        <p:sp>
          <p:nvSpPr>
            <p:cNvPr id="43" name="Rectangle 42">
              <a:extLst>
                <a:ext uri="{FF2B5EF4-FFF2-40B4-BE49-F238E27FC236}">
                  <a16:creationId xmlns:a16="http://schemas.microsoft.com/office/drawing/2014/main" id="{CEF51D3B-5074-4830-8156-02C3C5EEA3E5}"/>
                </a:ext>
              </a:extLst>
            </p:cNvPr>
            <p:cNvSpPr/>
            <p:nvPr/>
          </p:nvSpPr>
          <p:spPr>
            <a:xfrm>
              <a:off x="992" y="194138"/>
              <a:ext cx="3869531" cy="2321718"/>
            </a:xfrm>
            <a:prstGeom prst="rect">
              <a:avLst/>
            </a:prstGeom>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4" name="TextBox 43">
              <a:extLst>
                <a:ext uri="{FF2B5EF4-FFF2-40B4-BE49-F238E27FC236}">
                  <a16:creationId xmlns:a16="http://schemas.microsoft.com/office/drawing/2014/main" id="{BDC01395-BA75-4700-8C69-35E87E03FCB6}"/>
                </a:ext>
              </a:extLst>
            </p:cNvPr>
            <p:cNvSpPr txBox="1"/>
            <p:nvPr/>
          </p:nvSpPr>
          <p:spPr>
            <a:xfrm>
              <a:off x="992" y="194138"/>
              <a:ext cx="3869531" cy="2321718"/>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2000" b="1" kern="1200" dirty="0"/>
                <a:t>VI Department of Agriculture</a:t>
              </a:r>
            </a:p>
          </p:txBody>
        </p:sp>
      </p:grpSp>
      <p:grpSp>
        <p:nvGrpSpPr>
          <p:cNvPr id="45" name="Group 44">
            <a:extLst>
              <a:ext uri="{FF2B5EF4-FFF2-40B4-BE49-F238E27FC236}">
                <a16:creationId xmlns:a16="http://schemas.microsoft.com/office/drawing/2014/main" id="{20B465C5-1D22-4600-A671-5BBCE1AC5B4D}"/>
              </a:ext>
            </a:extLst>
          </p:cNvPr>
          <p:cNvGrpSpPr/>
          <p:nvPr/>
        </p:nvGrpSpPr>
        <p:grpSpPr>
          <a:xfrm>
            <a:off x="9286944" y="6209353"/>
            <a:ext cx="2787434" cy="478832"/>
            <a:chOff x="1980406" y="2917692"/>
            <a:chExt cx="4167187" cy="2500312"/>
          </a:xfrm>
        </p:grpSpPr>
        <p:sp>
          <p:nvSpPr>
            <p:cNvPr id="46" name="Rectangle 45">
              <a:extLst>
                <a:ext uri="{FF2B5EF4-FFF2-40B4-BE49-F238E27FC236}">
                  <a16:creationId xmlns:a16="http://schemas.microsoft.com/office/drawing/2014/main" id="{578FF6C1-1433-417E-AD3A-6E9657B1CF45}"/>
                </a:ext>
              </a:extLst>
            </p:cNvPr>
            <p:cNvSpPr/>
            <p:nvPr/>
          </p:nvSpPr>
          <p:spPr>
            <a:xfrm>
              <a:off x="1980406" y="2917692"/>
              <a:ext cx="4167187" cy="2500312"/>
            </a:xfrm>
            <a:prstGeom prst="rect">
              <a:avLst/>
            </a:prstGeom>
            <a:ln>
              <a:noFill/>
            </a:ln>
          </p:spPr>
          <p:style>
            <a:lnRef idx="2">
              <a:schemeClr val="lt1">
                <a:hueOff val="0"/>
                <a:satOff val="0"/>
                <a:lumOff val="0"/>
                <a:alphaOff val="0"/>
              </a:schemeClr>
            </a:lnRef>
            <a:fillRef idx="1">
              <a:schemeClr val="accent2">
                <a:hueOff val="2746340"/>
                <a:satOff val="-48808"/>
                <a:lumOff val="1569"/>
                <a:alphaOff val="0"/>
              </a:schemeClr>
            </a:fillRef>
            <a:effectRef idx="0">
              <a:schemeClr val="accent2">
                <a:hueOff val="2746340"/>
                <a:satOff val="-48808"/>
                <a:lumOff val="1569"/>
                <a:alphaOff val="0"/>
              </a:schemeClr>
            </a:effectRef>
            <a:fontRef idx="minor">
              <a:schemeClr val="lt1"/>
            </a:fontRef>
          </p:style>
        </p:sp>
        <p:sp>
          <p:nvSpPr>
            <p:cNvPr id="47" name="TextBox 46">
              <a:extLst>
                <a:ext uri="{FF2B5EF4-FFF2-40B4-BE49-F238E27FC236}">
                  <a16:creationId xmlns:a16="http://schemas.microsoft.com/office/drawing/2014/main" id="{EE639C9D-5CFC-484C-B908-09805E05F5F4}"/>
                </a:ext>
              </a:extLst>
            </p:cNvPr>
            <p:cNvSpPr txBox="1"/>
            <p:nvPr/>
          </p:nvSpPr>
          <p:spPr>
            <a:xfrm>
              <a:off x="1980406" y="2917692"/>
              <a:ext cx="4167187" cy="250031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48" name="Group 47">
            <a:extLst>
              <a:ext uri="{FF2B5EF4-FFF2-40B4-BE49-F238E27FC236}">
                <a16:creationId xmlns:a16="http://schemas.microsoft.com/office/drawing/2014/main" id="{2AD48565-39F2-4C3B-8FE6-CBFE98D07C27}"/>
              </a:ext>
            </a:extLst>
          </p:cNvPr>
          <p:cNvGrpSpPr/>
          <p:nvPr/>
        </p:nvGrpSpPr>
        <p:grpSpPr>
          <a:xfrm>
            <a:off x="9333923" y="2385753"/>
            <a:ext cx="2740455" cy="2132104"/>
            <a:chOff x="5421312" y="0"/>
            <a:chExt cx="2706687" cy="1624012"/>
          </a:xfrm>
        </p:grpSpPr>
        <p:sp>
          <p:nvSpPr>
            <p:cNvPr id="49" name="Rectangle 48">
              <a:extLst>
                <a:ext uri="{FF2B5EF4-FFF2-40B4-BE49-F238E27FC236}">
                  <a16:creationId xmlns:a16="http://schemas.microsoft.com/office/drawing/2014/main" id="{155F1210-005F-4419-8B8A-F2D7601C3BCA}"/>
                </a:ext>
              </a:extLst>
            </p:cNvPr>
            <p:cNvSpPr/>
            <p:nvPr/>
          </p:nvSpPr>
          <p:spPr>
            <a:xfrm>
              <a:off x="5421312" y="0"/>
              <a:ext cx="2706687" cy="1624012"/>
            </a:xfrm>
            <a:prstGeom prst="rect">
              <a:avLst/>
            </a:prstGeom>
            <a:ln>
              <a:noFill/>
            </a:ln>
          </p:spPr>
          <p:style>
            <a:lnRef idx="2">
              <a:schemeClr val="lt1">
                <a:hueOff val="0"/>
                <a:satOff val="0"/>
                <a:lumOff val="0"/>
                <a:alphaOff val="0"/>
              </a:schemeClr>
            </a:lnRef>
            <a:fillRef idx="1">
              <a:schemeClr val="accent2">
                <a:hueOff val="686585"/>
                <a:satOff val="-12202"/>
                <a:lumOff val="392"/>
                <a:alphaOff val="0"/>
              </a:schemeClr>
            </a:fillRef>
            <a:effectRef idx="0">
              <a:schemeClr val="accent2">
                <a:hueOff val="686585"/>
                <a:satOff val="-12202"/>
                <a:lumOff val="392"/>
                <a:alphaOff val="0"/>
              </a:schemeClr>
            </a:effectRef>
            <a:fontRef idx="minor">
              <a:schemeClr val="lt1"/>
            </a:fontRef>
          </p:style>
        </p:sp>
        <p:sp>
          <p:nvSpPr>
            <p:cNvPr id="50" name="TextBox 49">
              <a:extLst>
                <a:ext uri="{FF2B5EF4-FFF2-40B4-BE49-F238E27FC236}">
                  <a16:creationId xmlns:a16="http://schemas.microsoft.com/office/drawing/2014/main" id="{CDF1706F-4498-4983-9D0F-79233F8B2719}"/>
                </a:ext>
              </a:extLst>
            </p:cNvPr>
            <p:cNvSpPr txBox="1"/>
            <p:nvPr/>
          </p:nvSpPr>
          <p:spPr>
            <a:xfrm>
              <a:off x="5421312" y="0"/>
              <a:ext cx="2706687" cy="162401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2000" kern="1200" dirty="0"/>
            </a:p>
          </p:txBody>
        </p:sp>
      </p:grpSp>
      <p:sp>
        <p:nvSpPr>
          <p:cNvPr id="52" name="TextBox 51">
            <a:extLst>
              <a:ext uri="{FF2B5EF4-FFF2-40B4-BE49-F238E27FC236}">
                <a16:creationId xmlns:a16="http://schemas.microsoft.com/office/drawing/2014/main" id="{E5C2D47C-FC11-4303-8932-3CD75E59B67F}"/>
              </a:ext>
            </a:extLst>
          </p:cNvPr>
          <p:cNvSpPr txBox="1"/>
          <p:nvPr/>
        </p:nvSpPr>
        <p:spPr>
          <a:xfrm>
            <a:off x="9333923" y="6269504"/>
            <a:ext cx="2667062" cy="369332"/>
          </a:xfrm>
          <a:prstGeom prst="rect">
            <a:avLst/>
          </a:prstGeom>
          <a:noFill/>
        </p:spPr>
        <p:txBody>
          <a:bodyPr wrap="square">
            <a:spAutoFit/>
          </a:bodyPr>
          <a:lstStyle/>
          <a:p>
            <a:pPr marL="0" lvl="0" indent="0" algn="ctr" defTabSz="2133600">
              <a:lnSpc>
                <a:spcPct val="90000"/>
              </a:lnSpc>
              <a:spcBef>
                <a:spcPct val="0"/>
              </a:spcBef>
              <a:spcAft>
                <a:spcPct val="35000"/>
              </a:spcAft>
              <a:buNone/>
            </a:pPr>
            <a:r>
              <a:rPr lang="en-US" sz="2000" b="1" dirty="0">
                <a:solidFill>
                  <a:schemeClr val="bg1"/>
                </a:solidFill>
              </a:rPr>
              <a:t>Food Fund</a:t>
            </a:r>
            <a:endParaRPr lang="en-US" sz="2000" b="1" kern="1200" dirty="0">
              <a:solidFill>
                <a:schemeClr val="bg1"/>
              </a:solidFill>
            </a:endParaRPr>
          </a:p>
        </p:txBody>
      </p:sp>
      <p:grpSp>
        <p:nvGrpSpPr>
          <p:cNvPr id="56" name="Group 55">
            <a:extLst>
              <a:ext uri="{FF2B5EF4-FFF2-40B4-BE49-F238E27FC236}">
                <a16:creationId xmlns:a16="http://schemas.microsoft.com/office/drawing/2014/main" id="{180A3B96-C288-407C-8707-3408832E18C2}"/>
              </a:ext>
            </a:extLst>
          </p:cNvPr>
          <p:cNvGrpSpPr/>
          <p:nvPr/>
        </p:nvGrpSpPr>
        <p:grpSpPr>
          <a:xfrm>
            <a:off x="9314248" y="5049975"/>
            <a:ext cx="2709295" cy="615235"/>
            <a:chOff x="4257476" y="194138"/>
            <a:chExt cx="3869531" cy="2321718"/>
          </a:xfrm>
        </p:grpSpPr>
        <p:sp>
          <p:nvSpPr>
            <p:cNvPr id="57" name="Rectangle 56">
              <a:extLst>
                <a:ext uri="{FF2B5EF4-FFF2-40B4-BE49-F238E27FC236}">
                  <a16:creationId xmlns:a16="http://schemas.microsoft.com/office/drawing/2014/main" id="{1EACDE0B-48E5-4BBF-A317-8F139E9E2295}"/>
                </a:ext>
              </a:extLst>
            </p:cNvPr>
            <p:cNvSpPr/>
            <p:nvPr/>
          </p:nvSpPr>
          <p:spPr>
            <a:xfrm>
              <a:off x="4257476" y="194138"/>
              <a:ext cx="3869531" cy="2321718"/>
            </a:xfrm>
            <a:prstGeom prst="rect">
              <a:avLst/>
            </a:prstGeom>
            <a:ln>
              <a:noFill/>
            </a:ln>
          </p:spPr>
          <p:style>
            <a:lnRef idx="2">
              <a:schemeClr val="lt1">
                <a:hueOff val="0"/>
                <a:satOff val="0"/>
                <a:lumOff val="0"/>
                <a:alphaOff val="0"/>
              </a:schemeClr>
            </a:lnRef>
            <a:fillRef idx="1">
              <a:schemeClr val="accent2">
                <a:hueOff val="1373170"/>
                <a:satOff val="-24404"/>
                <a:lumOff val="785"/>
                <a:alphaOff val="0"/>
              </a:schemeClr>
            </a:fillRef>
            <a:effectRef idx="0">
              <a:schemeClr val="accent2">
                <a:hueOff val="1373170"/>
                <a:satOff val="-24404"/>
                <a:lumOff val="785"/>
                <a:alphaOff val="0"/>
              </a:schemeClr>
            </a:effectRef>
            <a:fontRef idx="minor">
              <a:schemeClr val="lt1"/>
            </a:fontRef>
          </p:style>
        </p:sp>
        <p:sp>
          <p:nvSpPr>
            <p:cNvPr id="58" name="TextBox 57">
              <a:extLst>
                <a:ext uri="{FF2B5EF4-FFF2-40B4-BE49-F238E27FC236}">
                  <a16:creationId xmlns:a16="http://schemas.microsoft.com/office/drawing/2014/main" id="{20099D7A-9F12-48AB-A51C-E4A3376E75ED}"/>
                </a:ext>
              </a:extLst>
            </p:cNvPr>
            <p:cNvSpPr txBox="1"/>
            <p:nvPr/>
          </p:nvSpPr>
          <p:spPr>
            <a:xfrm>
              <a:off x="4257476" y="194138"/>
              <a:ext cx="3869531" cy="2321718"/>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
        <p:nvSpPr>
          <p:cNvPr id="59" name="TextBox 58">
            <a:extLst>
              <a:ext uri="{FF2B5EF4-FFF2-40B4-BE49-F238E27FC236}">
                <a16:creationId xmlns:a16="http://schemas.microsoft.com/office/drawing/2014/main" id="{CA0A44F4-92F7-48F5-BFBA-D9A167A72AC0}"/>
              </a:ext>
            </a:extLst>
          </p:cNvPr>
          <p:cNvSpPr txBox="1"/>
          <p:nvPr/>
        </p:nvSpPr>
        <p:spPr>
          <a:xfrm>
            <a:off x="9293487" y="5060916"/>
            <a:ext cx="2709294" cy="646331"/>
          </a:xfrm>
          <a:prstGeom prst="rect">
            <a:avLst/>
          </a:prstGeom>
          <a:noFill/>
        </p:spPr>
        <p:txBody>
          <a:bodyPr wrap="square">
            <a:spAutoFit/>
          </a:bodyPr>
          <a:lstStyle/>
          <a:p>
            <a:pPr marL="0" lvl="0" indent="0" algn="ctr" defTabSz="2133600">
              <a:lnSpc>
                <a:spcPct val="90000"/>
              </a:lnSpc>
              <a:spcBef>
                <a:spcPct val="0"/>
              </a:spcBef>
              <a:spcAft>
                <a:spcPct val="35000"/>
              </a:spcAft>
              <a:buNone/>
            </a:pPr>
            <a:r>
              <a:rPr lang="en-US" sz="2000" b="1" dirty="0">
                <a:solidFill>
                  <a:schemeClr val="bg1"/>
                </a:solidFill>
              </a:rPr>
              <a:t>Local Food Farm Coordinator</a:t>
            </a:r>
            <a:endParaRPr lang="en-US" sz="2000" b="1" kern="1200" dirty="0">
              <a:solidFill>
                <a:schemeClr val="bg1"/>
              </a:solidFill>
            </a:endParaRPr>
          </a:p>
        </p:txBody>
      </p:sp>
      <p:sp>
        <p:nvSpPr>
          <p:cNvPr id="60" name="TextBox 59">
            <a:extLst>
              <a:ext uri="{FF2B5EF4-FFF2-40B4-BE49-F238E27FC236}">
                <a16:creationId xmlns:a16="http://schemas.microsoft.com/office/drawing/2014/main" id="{26A7184F-D47D-4440-93FA-0F287A7AC81F}"/>
              </a:ext>
            </a:extLst>
          </p:cNvPr>
          <p:cNvSpPr txBox="1"/>
          <p:nvPr/>
        </p:nvSpPr>
        <p:spPr>
          <a:xfrm>
            <a:off x="8968003" y="2714151"/>
            <a:ext cx="3193324" cy="2092881"/>
          </a:xfrm>
          <a:prstGeom prst="rect">
            <a:avLst/>
          </a:prstGeom>
          <a:noFill/>
        </p:spPr>
        <p:txBody>
          <a:bodyPr wrap="square" rtlCol="0">
            <a:spAutoFit/>
          </a:bodyPr>
          <a:lstStyle/>
          <a:p>
            <a:pPr marL="324000" lvl="1">
              <a:spcBef>
                <a:spcPts val="0"/>
              </a:spcBef>
              <a:spcAft>
                <a:spcPts val="0"/>
              </a:spcAft>
            </a:pPr>
            <a:r>
              <a:rPr lang="en-US" sz="1000" dirty="0">
                <a:solidFill>
                  <a:schemeClr val="bg1"/>
                </a:solidFill>
                <a:effectLst/>
                <a:ea typeface="Times New Roman" panose="02020603050405020304" pitchFamily="18" charset="0"/>
              </a:rPr>
              <a:t>- Commissioner of the Depart.  of Agriculture </a:t>
            </a:r>
          </a:p>
          <a:p>
            <a:pPr marL="324000" lvl="1">
              <a:spcBef>
                <a:spcPts val="0"/>
              </a:spcBef>
              <a:spcAft>
                <a:spcPts val="0"/>
              </a:spcAft>
            </a:pPr>
            <a:r>
              <a:rPr lang="en-US" sz="1000" dirty="0">
                <a:solidFill>
                  <a:schemeClr val="bg1"/>
                </a:solidFill>
                <a:effectLst/>
                <a:ea typeface="Times New Roman" panose="02020603050405020304" pitchFamily="18" charset="0"/>
              </a:rPr>
              <a:t>- Executive Director of the Economic Development Authority  </a:t>
            </a:r>
          </a:p>
          <a:p>
            <a:pPr marL="324000" lvl="1">
              <a:spcBef>
                <a:spcPts val="0"/>
              </a:spcBef>
              <a:spcAft>
                <a:spcPts val="0"/>
              </a:spcAft>
            </a:pPr>
            <a:r>
              <a:rPr lang="en-US" sz="1000" dirty="0">
                <a:solidFill>
                  <a:schemeClr val="bg1"/>
                </a:solidFill>
                <a:effectLst/>
                <a:ea typeface="Times New Roman" panose="02020603050405020304" pitchFamily="18" charset="0"/>
              </a:rPr>
              <a:t>- President of the University of the Virgin Islands </a:t>
            </a:r>
          </a:p>
          <a:p>
            <a:pPr marL="324000" lvl="1">
              <a:spcBef>
                <a:spcPts val="0"/>
              </a:spcBef>
              <a:spcAft>
                <a:spcPts val="0"/>
              </a:spcAft>
            </a:pPr>
            <a:r>
              <a:rPr lang="en-US" sz="1000" dirty="0">
                <a:solidFill>
                  <a:schemeClr val="bg1"/>
                </a:solidFill>
                <a:effectLst/>
                <a:ea typeface="Times New Roman" panose="02020603050405020304" pitchFamily="18" charset="0"/>
              </a:rPr>
              <a:t>- UVI Dean of Agriculture </a:t>
            </a:r>
          </a:p>
          <a:p>
            <a:pPr marL="324000" lvl="1">
              <a:spcBef>
                <a:spcPts val="0"/>
              </a:spcBef>
              <a:spcAft>
                <a:spcPts val="0"/>
              </a:spcAft>
            </a:pPr>
            <a:r>
              <a:rPr lang="en-US" sz="1000" dirty="0">
                <a:solidFill>
                  <a:schemeClr val="bg1"/>
                </a:solidFill>
                <a:effectLst/>
                <a:ea typeface="Times New Roman" panose="02020603050405020304" pitchFamily="18" charset="0"/>
              </a:rPr>
              <a:t>- Farmer from STX appointed by the Governor </a:t>
            </a:r>
          </a:p>
          <a:p>
            <a:pPr marL="324000" lvl="1">
              <a:spcBef>
                <a:spcPts val="0"/>
              </a:spcBef>
              <a:spcAft>
                <a:spcPts val="0"/>
              </a:spcAft>
            </a:pPr>
            <a:r>
              <a:rPr lang="en-US" sz="1000" dirty="0">
                <a:solidFill>
                  <a:schemeClr val="bg1"/>
                </a:solidFill>
                <a:effectLst/>
                <a:ea typeface="Times New Roman" panose="02020603050405020304" pitchFamily="18" charset="0"/>
              </a:rPr>
              <a:t>- Farmer from STT appointed by the Governor </a:t>
            </a:r>
          </a:p>
          <a:p>
            <a:pPr marL="324000" lvl="1">
              <a:spcBef>
                <a:spcPts val="0"/>
              </a:spcBef>
              <a:spcAft>
                <a:spcPts val="0"/>
              </a:spcAft>
            </a:pPr>
            <a:r>
              <a:rPr lang="en-US" sz="1000" dirty="0">
                <a:solidFill>
                  <a:schemeClr val="bg1"/>
                </a:solidFill>
                <a:effectLst/>
                <a:ea typeface="Times New Roman" panose="02020603050405020304" pitchFamily="18" charset="0"/>
              </a:rPr>
              <a:t>- Farmer from STJ appointed by the Governor</a:t>
            </a:r>
          </a:p>
          <a:p>
            <a:pPr marL="324000" lvl="1"/>
            <a:r>
              <a:rPr lang="en-US" sz="1000" dirty="0">
                <a:solidFill>
                  <a:schemeClr val="bg1"/>
                </a:solidFill>
                <a:ea typeface="Times New Roman" panose="02020603050405020304" pitchFamily="18" charset="0"/>
              </a:rPr>
              <a:t>- Commissioner of the Department of Natural Resources</a:t>
            </a:r>
          </a:p>
          <a:p>
            <a:pPr marL="324000" lvl="1"/>
            <a:r>
              <a:rPr lang="en-US" sz="1000" dirty="0">
                <a:solidFill>
                  <a:schemeClr val="bg1"/>
                </a:solidFill>
                <a:ea typeface="Times New Roman" panose="02020603050405020304" pitchFamily="18" charset="0"/>
              </a:rPr>
              <a:t>- Commissioner of the Department of Education</a:t>
            </a:r>
            <a:endParaRPr lang="en-US" sz="1000" dirty="0">
              <a:solidFill>
                <a:srgbClr val="FFFF00"/>
              </a:solidFill>
              <a:effectLst/>
              <a:ea typeface="Times New Roman" panose="02020603050405020304" pitchFamily="18" charset="0"/>
            </a:endParaRPr>
          </a:p>
          <a:p>
            <a:pPr marL="666900" lvl="1" indent="-342900">
              <a:spcBef>
                <a:spcPts val="0"/>
              </a:spcBef>
              <a:spcAft>
                <a:spcPts val="0"/>
              </a:spcAft>
              <a:buFont typeface="Symbol" panose="05050102010706020507" pitchFamily="18" charset="2"/>
              <a:buChar char=""/>
            </a:pPr>
            <a:endParaRPr lang="en-US" sz="1000" dirty="0">
              <a:solidFill>
                <a:schemeClr val="bg1"/>
              </a:solidFill>
              <a:effectLst/>
              <a:ea typeface="Times New Roman" panose="02020603050405020304" pitchFamily="18" charset="0"/>
            </a:endParaRPr>
          </a:p>
          <a:p>
            <a:endParaRPr lang="en-US" sz="1000" dirty="0">
              <a:solidFill>
                <a:schemeClr val="bg1"/>
              </a:solidFill>
            </a:endParaRPr>
          </a:p>
        </p:txBody>
      </p:sp>
      <p:sp>
        <p:nvSpPr>
          <p:cNvPr id="61" name="TextBox 60">
            <a:extLst>
              <a:ext uri="{FF2B5EF4-FFF2-40B4-BE49-F238E27FC236}">
                <a16:creationId xmlns:a16="http://schemas.microsoft.com/office/drawing/2014/main" id="{8D531D38-F94D-4C50-9F7B-686A39B35C44}"/>
              </a:ext>
            </a:extLst>
          </p:cNvPr>
          <p:cNvSpPr txBox="1"/>
          <p:nvPr/>
        </p:nvSpPr>
        <p:spPr>
          <a:xfrm>
            <a:off x="9314248" y="2702611"/>
            <a:ext cx="2752502" cy="457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2000" b="1" kern="1200" dirty="0"/>
              <a:t>Advisory Committee</a:t>
            </a:r>
          </a:p>
          <a:p>
            <a:pPr marL="0" lvl="0" indent="0" algn="ctr" defTabSz="1333500">
              <a:lnSpc>
                <a:spcPct val="90000"/>
              </a:lnSpc>
              <a:spcBef>
                <a:spcPct val="0"/>
              </a:spcBef>
              <a:spcAft>
                <a:spcPct val="35000"/>
              </a:spcAft>
              <a:buNone/>
            </a:pPr>
            <a:endParaRPr lang="en-US" sz="2000" kern="1200" dirty="0"/>
          </a:p>
        </p:txBody>
      </p:sp>
      <p:grpSp>
        <p:nvGrpSpPr>
          <p:cNvPr id="34" name="Group 33">
            <a:extLst>
              <a:ext uri="{FF2B5EF4-FFF2-40B4-BE49-F238E27FC236}">
                <a16:creationId xmlns:a16="http://schemas.microsoft.com/office/drawing/2014/main" id="{B65AEF2F-1F17-4111-9E54-0621A4DA4522}"/>
              </a:ext>
            </a:extLst>
          </p:cNvPr>
          <p:cNvGrpSpPr/>
          <p:nvPr/>
        </p:nvGrpSpPr>
        <p:grpSpPr>
          <a:xfrm>
            <a:off x="9286944" y="129660"/>
            <a:ext cx="2675103" cy="553567"/>
            <a:chOff x="4199334" y="1897327"/>
            <a:chExt cx="2706687" cy="1624012"/>
          </a:xfrm>
        </p:grpSpPr>
        <p:sp>
          <p:nvSpPr>
            <p:cNvPr id="35" name="Rectangle 34">
              <a:extLst>
                <a:ext uri="{FF2B5EF4-FFF2-40B4-BE49-F238E27FC236}">
                  <a16:creationId xmlns:a16="http://schemas.microsoft.com/office/drawing/2014/main" id="{B472F504-587A-4E35-90BC-D4A44815DB0C}"/>
                </a:ext>
              </a:extLst>
            </p:cNvPr>
            <p:cNvSpPr/>
            <p:nvPr/>
          </p:nvSpPr>
          <p:spPr>
            <a:xfrm>
              <a:off x="4199334" y="1897327"/>
              <a:ext cx="2706687" cy="1624012"/>
            </a:xfrm>
            <a:prstGeom prst="rect">
              <a:avLst/>
            </a:prstGeom>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6" name="TextBox 35">
              <a:extLst>
                <a:ext uri="{FF2B5EF4-FFF2-40B4-BE49-F238E27FC236}">
                  <a16:creationId xmlns:a16="http://schemas.microsoft.com/office/drawing/2014/main" id="{16B54FF9-A9E0-48D6-B6D0-D949C3B612A9}"/>
                </a:ext>
              </a:extLst>
            </p:cNvPr>
            <p:cNvSpPr txBox="1"/>
            <p:nvPr/>
          </p:nvSpPr>
          <p:spPr>
            <a:xfrm>
              <a:off x="4199334" y="1897327"/>
              <a:ext cx="2706687" cy="162401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37" name="Group 36">
            <a:extLst>
              <a:ext uri="{FF2B5EF4-FFF2-40B4-BE49-F238E27FC236}">
                <a16:creationId xmlns:a16="http://schemas.microsoft.com/office/drawing/2014/main" id="{99DDEA95-28C2-40A9-B910-B893098055C7}"/>
              </a:ext>
            </a:extLst>
          </p:cNvPr>
          <p:cNvGrpSpPr/>
          <p:nvPr/>
        </p:nvGrpSpPr>
        <p:grpSpPr>
          <a:xfrm>
            <a:off x="9279316" y="1209454"/>
            <a:ext cx="2675103" cy="616288"/>
            <a:chOff x="2710656" y="3792008"/>
            <a:chExt cx="2706687" cy="1624012"/>
          </a:xfrm>
        </p:grpSpPr>
        <p:sp>
          <p:nvSpPr>
            <p:cNvPr id="38" name="Rectangle 37">
              <a:extLst>
                <a:ext uri="{FF2B5EF4-FFF2-40B4-BE49-F238E27FC236}">
                  <a16:creationId xmlns:a16="http://schemas.microsoft.com/office/drawing/2014/main" id="{92E654DF-EB6A-4F2E-AD6F-559FFBD76F86}"/>
                </a:ext>
              </a:extLst>
            </p:cNvPr>
            <p:cNvSpPr/>
            <p:nvPr/>
          </p:nvSpPr>
          <p:spPr>
            <a:xfrm>
              <a:off x="2710656" y="3792008"/>
              <a:ext cx="2706687" cy="1624012"/>
            </a:xfrm>
            <a:prstGeom prst="rect">
              <a:avLst/>
            </a:prstGeom>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9" name="TextBox 38">
              <a:extLst>
                <a:ext uri="{FF2B5EF4-FFF2-40B4-BE49-F238E27FC236}">
                  <a16:creationId xmlns:a16="http://schemas.microsoft.com/office/drawing/2014/main" id="{94FAAD04-93AB-4119-BB75-F213DB8DFCE0}"/>
                </a:ext>
              </a:extLst>
            </p:cNvPr>
            <p:cNvSpPr txBox="1"/>
            <p:nvPr/>
          </p:nvSpPr>
          <p:spPr>
            <a:xfrm>
              <a:off x="2710656" y="3792008"/>
              <a:ext cx="2706687" cy="162401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
        <p:nvSpPr>
          <p:cNvPr id="40" name="TextBox 39">
            <a:extLst>
              <a:ext uri="{FF2B5EF4-FFF2-40B4-BE49-F238E27FC236}">
                <a16:creationId xmlns:a16="http://schemas.microsoft.com/office/drawing/2014/main" id="{39F863D8-AB23-4A4B-B0A3-866FCD0F16EF}"/>
              </a:ext>
            </a:extLst>
          </p:cNvPr>
          <p:cNvSpPr txBox="1"/>
          <p:nvPr/>
        </p:nvSpPr>
        <p:spPr>
          <a:xfrm>
            <a:off x="9306620" y="1231775"/>
            <a:ext cx="2675102" cy="6292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2000" b="1" kern="1200" dirty="0"/>
              <a:t>Legislature                  of the Virgin Islands</a:t>
            </a:r>
          </a:p>
        </p:txBody>
      </p:sp>
      <p:sp>
        <p:nvSpPr>
          <p:cNvPr id="41" name="TextBox 40">
            <a:extLst>
              <a:ext uri="{FF2B5EF4-FFF2-40B4-BE49-F238E27FC236}">
                <a16:creationId xmlns:a16="http://schemas.microsoft.com/office/drawing/2014/main" id="{96EC1CDD-980A-447C-ABF1-F9B3BED3E5B2}"/>
              </a:ext>
            </a:extLst>
          </p:cNvPr>
          <p:cNvSpPr txBox="1"/>
          <p:nvPr/>
        </p:nvSpPr>
        <p:spPr>
          <a:xfrm>
            <a:off x="9279317" y="110840"/>
            <a:ext cx="2682730" cy="5847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2000" b="1" kern="1200" dirty="0"/>
              <a:t>Governor                   of the </a:t>
            </a:r>
            <a:r>
              <a:rPr lang="en-US" sz="2000" b="1" dirty="0"/>
              <a:t>Virgin Islands</a:t>
            </a:r>
            <a:endParaRPr lang="en-US" sz="2000" b="1" kern="1200" dirty="0"/>
          </a:p>
        </p:txBody>
      </p:sp>
      <p:cxnSp>
        <p:nvCxnSpPr>
          <p:cNvPr id="55" name="Straight Arrow Connector 54">
            <a:extLst>
              <a:ext uri="{FF2B5EF4-FFF2-40B4-BE49-F238E27FC236}">
                <a16:creationId xmlns:a16="http://schemas.microsoft.com/office/drawing/2014/main" id="{4FDB200F-DEB4-4D07-A681-0FBCC0D155D5}"/>
              </a:ext>
            </a:extLst>
          </p:cNvPr>
          <p:cNvCxnSpPr>
            <a:cxnSpLocks/>
            <a:endCxn id="59" idx="1"/>
          </p:cNvCxnSpPr>
          <p:nvPr/>
        </p:nvCxnSpPr>
        <p:spPr>
          <a:xfrm>
            <a:off x="7623272" y="3412424"/>
            <a:ext cx="1670215" cy="1971658"/>
          </a:xfrm>
          <a:prstGeom prst="straightConnector1">
            <a:avLst/>
          </a:prstGeom>
          <a:ln w="53975">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64" name="Straight Arrow Connector 63">
            <a:extLst>
              <a:ext uri="{FF2B5EF4-FFF2-40B4-BE49-F238E27FC236}">
                <a16:creationId xmlns:a16="http://schemas.microsoft.com/office/drawing/2014/main" id="{5A3081A8-7605-41A6-AAB8-3E148EF7740E}"/>
              </a:ext>
            </a:extLst>
          </p:cNvPr>
          <p:cNvCxnSpPr>
            <a:cxnSpLocks/>
          </p:cNvCxnSpPr>
          <p:nvPr/>
        </p:nvCxnSpPr>
        <p:spPr>
          <a:xfrm>
            <a:off x="10622200" y="684163"/>
            <a:ext cx="0" cy="524893"/>
          </a:xfrm>
          <a:prstGeom prst="straightConnector1">
            <a:avLst/>
          </a:prstGeom>
          <a:ln w="53975">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65" name="Straight Arrow Connector 64">
            <a:extLst>
              <a:ext uri="{FF2B5EF4-FFF2-40B4-BE49-F238E27FC236}">
                <a16:creationId xmlns:a16="http://schemas.microsoft.com/office/drawing/2014/main" id="{5D800099-F0BB-4D55-A24E-4CFEAA7C61F3}"/>
              </a:ext>
            </a:extLst>
          </p:cNvPr>
          <p:cNvCxnSpPr>
            <a:cxnSpLocks/>
          </p:cNvCxnSpPr>
          <p:nvPr/>
        </p:nvCxnSpPr>
        <p:spPr>
          <a:xfrm>
            <a:off x="10648537" y="1825742"/>
            <a:ext cx="0" cy="524893"/>
          </a:xfrm>
          <a:prstGeom prst="straightConnector1">
            <a:avLst/>
          </a:prstGeom>
          <a:ln w="53975">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66" name="Straight Arrow Connector 65">
            <a:extLst>
              <a:ext uri="{FF2B5EF4-FFF2-40B4-BE49-F238E27FC236}">
                <a16:creationId xmlns:a16="http://schemas.microsoft.com/office/drawing/2014/main" id="{D7F3D25D-4F79-46CD-A6F2-502845A7BBD5}"/>
              </a:ext>
            </a:extLst>
          </p:cNvPr>
          <p:cNvCxnSpPr>
            <a:cxnSpLocks/>
          </p:cNvCxnSpPr>
          <p:nvPr/>
        </p:nvCxnSpPr>
        <p:spPr>
          <a:xfrm>
            <a:off x="10648134" y="4517857"/>
            <a:ext cx="0" cy="524893"/>
          </a:xfrm>
          <a:prstGeom prst="straightConnector1">
            <a:avLst/>
          </a:prstGeom>
          <a:ln w="53975">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67" name="Straight Arrow Connector 66">
            <a:extLst>
              <a:ext uri="{FF2B5EF4-FFF2-40B4-BE49-F238E27FC236}">
                <a16:creationId xmlns:a16="http://schemas.microsoft.com/office/drawing/2014/main" id="{CAE315A2-7B2C-4FD4-AEFF-5C5B3BB944B0}"/>
              </a:ext>
            </a:extLst>
          </p:cNvPr>
          <p:cNvCxnSpPr>
            <a:cxnSpLocks/>
          </p:cNvCxnSpPr>
          <p:nvPr/>
        </p:nvCxnSpPr>
        <p:spPr>
          <a:xfrm flipV="1">
            <a:off x="7673932" y="1571388"/>
            <a:ext cx="1515066" cy="1493563"/>
          </a:xfrm>
          <a:prstGeom prst="straightConnector1">
            <a:avLst/>
          </a:prstGeom>
          <a:ln w="53975">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69" name="Straight Arrow Connector 68">
            <a:extLst>
              <a:ext uri="{FF2B5EF4-FFF2-40B4-BE49-F238E27FC236}">
                <a16:creationId xmlns:a16="http://schemas.microsoft.com/office/drawing/2014/main" id="{F00D98DA-7258-4162-BE17-5BC01D786F3B}"/>
              </a:ext>
            </a:extLst>
          </p:cNvPr>
          <p:cNvCxnSpPr>
            <a:cxnSpLocks/>
          </p:cNvCxnSpPr>
          <p:nvPr/>
        </p:nvCxnSpPr>
        <p:spPr>
          <a:xfrm>
            <a:off x="10648134" y="5665210"/>
            <a:ext cx="0" cy="524893"/>
          </a:xfrm>
          <a:prstGeom prst="straightConnector1">
            <a:avLst/>
          </a:prstGeom>
          <a:ln w="53975">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51" name="Straight Arrow Connector 50">
            <a:extLst>
              <a:ext uri="{FF2B5EF4-FFF2-40B4-BE49-F238E27FC236}">
                <a16:creationId xmlns:a16="http://schemas.microsoft.com/office/drawing/2014/main" id="{47CCEE58-CC8E-498E-A399-3429ED49C6D7}"/>
              </a:ext>
            </a:extLst>
          </p:cNvPr>
          <p:cNvCxnSpPr>
            <a:cxnSpLocks/>
          </p:cNvCxnSpPr>
          <p:nvPr/>
        </p:nvCxnSpPr>
        <p:spPr>
          <a:xfrm flipV="1">
            <a:off x="7640588" y="506814"/>
            <a:ext cx="1423552" cy="2241516"/>
          </a:xfrm>
          <a:prstGeom prst="straightConnector1">
            <a:avLst/>
          </a:prstGeom>
          <a:ln w="53975">
            <a:headEnd type="triangle"/>
            <a:tailEnd type="triangle"/>
          </a:ln>
        </p:spPr>
        <p:style>
          <a:lnRef idx="2">
            <a:schemeClr val="accent2"/>
          </a:lnRef>
          <a:fillRef idx="0">
            <a:schemeClr val="accent2"/>
          </a:fillRef>
          <a:effectRef idx="1">
            <a:schemeClr val="accent2"/>
          </a:effectRef>
          <a:fontRef idx="minor">
            <a:schemeClr val="tx1"/>
          </a:fontRef>
        </p:style>
      </p:cxnSp>
      <p:cxnSp>
        <p:nvCxnSpPr>
          <p:cNvPr id="53" name="Straight Arrow Connector 52">
            <a:extLst>
              <a:ext uri="{FF2B5EF4-FFF2-40B4-BE49-F238E27FC236}">
                <a16:creationId xmlns:a16="http://schemas.microsoft.com/office/drawing/2014/main" id="{C0B3D8D3-1B8F-4635-95E7-B47C18F977B3}"/>
              </a:ext>
            </a:extLst>
          </p:cNvPr>
          <p:cNvCxnSpPr>
            <a:cxnSpLocks/>
          </p:cNvCxnSpPr>
          <p:nvPr/>
        </p:nvCxnSpPr>
        <p:spPr>
          <a:xfrm flipV="1">
            <a:off x="7640588" y="3255144"/>
            <a:ext cx="1638728" cy="18079"/>
          </a:xfrm>
          <a:prstGeom prst="straightConnector1">
            <a:avLst/>
          </a:prstGeom>
          <a:ln w="53975">
            <a:headEnd type="triangle"/>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66708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Content Placeholder 4">
            <a:extLst>
              <a:ext uri="{FF2B5EF4-FFF2-40B4-BE49-F238E27FC236}">
                <a16:creationId xmlns:a16="http://schemas.microsoft.com/office/drawing/2014/main" id="{A430235E-9DBD-4A79-946F-D6D7732EC280}"/>
              </a:ext>
            </a:extLst>
          </p:cNvPr>
          <p:cNvSpPr txBox="1">
            <a:spLocks/>
          </p:cNvSpPr>
          <p:nvPr/>
        </p:nvSpPr>
        <p:spPr>
          <a:xfrm>
            <a:off x="446534" y="604229"/>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SUBCOMMITTEE</a:t>
            </a:r>
          </a:p>
        </p:txBody>
      </p:sp>
      <p:pic>
        <p:nvPicPr>
          <p:cNvPr id="13" name="Content Placeholder 24" descr="A picture containing tree, outdoor, plant&#10;&#10;Description automatically generated">
            <a:extLst>
              <a:ext uri="{FF2B5EF4-FFF2-40B4-BE49-F238E27FC236}">
                <a16:creationId xmlns:a16="http://schemas.microsoft.com/office/drawing/2014/main" id="{34013B0A-B2E1-4ED2-8B35-FF1F741AA66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711" r="22710" b="1"/>
          <a:stretch/>
        </p:blipFill>
        <p:spPr>
          <a:xfrm>
            <a:off x="440286" y="2278179"/>
            <a:ext cx="3115931" cy="3810747"/>
          </a:xfrm>
          <a:prstGeom prst="rect">
            <a:avLst/>
          </a:prstGeom>
        </p:spPr>
      </p:pic>
      <p:sp>
        <p:nvSpPr>
          <p:cNvPr id="18" name="Content Placeholder 4">
            <a:extLst>
              <a:ext uri="{FF2B5EF4-FFF2-40B4-BE49-F238E27FC236}">
                <a16:creationId xmlns:a16="http://schemas.microsoft.com/office/drawing/2014/main" id="{82661792-04DB-42DA-A67A-4BB3FD093293}"/>
              </a:ext>
            </a:extLst>
          </p:cNvPr>
          <p:cNvSpPr txBox="1">
            <a:spLocks/>
          </p:cNvSpPr>
          <p:nvPr/>
        </p:nvSpPr>
        <p:spPr>
          <a:xfrm>
            <a:off x="3313175" y="3196404"/>
            <a:ext cx="8950543" cy="1438869"/>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630000" lvl="2" indent="0">
              <a:buNone/>
            </a:pPr>
            <a:r>
              <a:rPr lang="en-US" sz="2000" b="1" dirty="0"/>
              <a:t>Chairperson:  </a:t>
            </a:r>
            <a:r>
              <a:rPr lang="en-US" sz="2000" dirty="0"/>
              <a:t>Dr. Kendra Harris -	Dean of the School of Business 											University of the Virgin Islands</a:t>
            </a:r>
          </a:p>
          <a:p>
            <a:pPr marL="630000" lvl="2" indent="0">
              <a:buNone/>
            </a:pPr>
            <a:r>
              <a:rPr lang="en-US" sz="2000" b="1" dirty="0"/>
              <a:t>Member(s):  	</a:t>
            </a:r>
            <a:r>
              <a:rPr lang="en-US" sz="2000" dirty="0"/>
              <a:t>Hannah Carty -		Deputy Commissioner 													VI Department of Agriculture</a:t>
            </a:r>
          </a:p>
          <a:p>
            <a:pPr marL="630000" lvl="2" indent="0">
              <a:buNone/>
            </a:pPr>
            <a:endParaRPr lang="en-US" sz="2000" dirty="0"/>
          </a:p>
          <a:p>
            <a:pPr marL="630000" lvl="2" indent="0">
              <a:buNone/>
            </a:pPr>
            <a:r>
              <a:rPr lang="en-US" sz="2000" dirty="0"/>
              <a:t>	</a:t>
            </a:r>
          </a:p>
        </p:txBody>
      </p:sp>
      <p:sp>
        <p:nvSpPr>
          <p:cNvPr id="15" name="Title 1">
            <a:extLst>
              <a:ext uri="{FF2B5EF4-FFF2-40B4-BE49-F238E27FC236}">
                <a16:creationId xmlns:a16="http://schemas.microsoft.com/office/drawing/2014/main" id="{A99D99D9-FB35-4A22-9C4A-147AFD82031A}"/>
              </a:ext>
            </a:extLst>
          </p:cNvPr>
          <p:cNvSpPr>
            <a:spLocks noGrp="1"/>
          </p:cNvSpPr>
          <p:nvPr>
            <p:ph type="title"/>
          </p:nvPr>
        </p:nvSpPr>
        <p:spPr>
          <a:xfrm>
            <a:off x="440285" y="852115"/>
            <a:ext cx="11305181"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6:  LOCAL FOOD SYMBOL </a:t>
            </a:r>
          </a:p>
        </p:txBody>
      </p:sp>
    </p:spTree>
    <p:extLst>
      <p:ext uri="{BB962C8B-B14F-4D97-AF65-F5344CB8AC3E}">
        <p14:creationId xmlns:p14="http://schemas.microsoft.com/office/powerpoint/2010/main" val="472061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440285" y="852115"/>
            <a:ext cx="11305181"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6:  LOCAL FOOD SYMBOL </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Content Placeholder 4">
            <a:extLst>
              <a:ext uri="{FF2B5EF4-FFF2-40B4-BE49-F238E27FC236}">
                <a16:creationId xmlns:a16="http://schemas.microsoft.com/office/drawing/2014/main" id="{D44CB270-6E33-45F4-AE58-043BEE479A87}"/>
              </a:ext>
            </a:extLst>
          </p:cNvPr>
          <p:cNvSpPr txBox="1">
            <a:spLocks/>
          </p:cNvSpPr>
          <p:nvPr/>
        </p:nvSpPr>
        <p:spPr>
          <a:xfrm>
            <a:off x="450690" y="1958053"/>
            <a:ext cx="11305181" cy="4352139"/>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R="0" algn="just">
              <a:lnSpc>
                <a:spcPct val="107000"/>
              </a:lnSpc>
              <a:spcBef>
                <a:spcPts val="0"/>
              </a:spcBef>
              <a:spcAft>
                <a:spcPts val="0"/>
              </a:spcAft>
              <a:tabLst>
                <a:tab pos="1711960" algn="l"/>
              </a:tabLst>
            </a:pPr>
            <a:r>
              <a:rPr lang="en-US" dirty="0">
                <a:solidFill>
                  <a:schemeClr val="tx2"/>
                </a:solidFill>
                <a:effectLst/>
                <a:ea typeface="Calibri" panose="020F0502020204030204" pitchFamily="34" charset="0"/>
              </a:rPr>
              <a:t>Establish a brand and promote agriculture's benefits in the United States Virgin Islands.  </a:t>
            </a:r>
          </a:p>
          <a:p>
            <a:pPr marR="0" algn="just">
              <a:lnSpc>
                <a:spcPct val="107000"/>
              </a:lnSpc>
              <a:spcBef>
                <a:spcPts val="0"/>
              </a:spcBef>
              <a:spcAft>
                <a:spcPts val="0"/>
              </a:spcAft>
              <a:tabLst>
                <a:tab pos="1711960" algn="l"/>
              </a:tabLst>
            </a:pPr>
            <a:endParaRPr lang="en-US" dirty="0">
              <a:solidFill>
                <a:schemeClr val="tx2"/>
              </a:solidFill>
              <a:effectLst/>
              <a:ea typeface="Calibri" panose="020F0502020204030204" pitchFamily="34" charset="0"/>
            </a:endParaRPr>
          </a:p>
          <a:p>
            <a:pPr marR="0" algn="just">
              <a:lnSpc>
                <a:spcPct val="107000"/>
              </a:lnSpc>
              <a:spcBef>
                <a:spcPts val="0"/>
              </a:spcBef>
              <a:spcAft>
                <a:spcPts val="0"/>
              </a:spcAft>
              <a:tabLst>
                <a:tab pos="1711960" algn="l"/>
              </a:tabLst>
            </a:pPr>
            <a:r>
              <a:rPr lang="en-US" dirty="0">
                <a:ea typeface="Calibri" panose="020F0502020204030204" pitchFamily="34" charset="0"/>
              </a:rPr>
              <a:t>Develop a</a:t>
            </a:r>
            <a:r>
              <a:rPr lang="en-US" dirty="0">
                <a:solidFill>
                  <a:schemeClr val="tx2"/>
                </a:solidFill>
                <a:effectLst/>
                <a:ea typeface="Calibri" panose="020F0502020204030204" pitchFamily="34" charset="0"/>
              </a:rPr>
              <a:t> very compelling and appropriate local food symbol that will be </a:t>
            </a:r>
            <a:r>
              <a:rPr lang="en-US" dirty="0">
                <a:ea typeface="Calibri" panose="020F0502020204030204" pitchFamily="34" charset="0"/>
              </a:rPr>
              <a:t>a </a:t>
            </a:r>
            <a:r>
              <a:rPr lang="en-US" dirty="0">
                <a:solidFill>
                  <a:schemeClr val="tx2"/>
                </a:solidFill>
                <a:effectLst/>
                <a:ea typeface="Calibri" panose="020F0502020204030204" pitchFamily="34" charset="0"/>
              </a:rPr>
              <a:t>marketing tool to convey the importance of food</a:t>
            </a:r>
            <a:r>
              <a:rPr lang="en-US" spc="-10" dirty="0">
                <a:solidFill>
                  <a:schemeClr val="tx2"/>
                </a:solidFill>
                <a:effectLst/>
                <a:ea typeface="Calibri" panose="020F0502020204030204" pitchFamily="34" charset="0"/>
              </a:rPr>
              <a:t> </a:t>
            </a:r>
            <a:r>
              <a:rPr lang="en-US" dirty="0">
                <a:solidFill>
                  <a:schemeClr val="tx2"/>
                </a:solidFill>
                <a:effectLst/>
                <a:ea typeface="Calibri" panose="020F0502020204030204" pitchFamily="34" charset="0"/>
              </a:rPr>
              <a:t>sovereignty in</a:t>
            </a:r>
            <a:r>
              <a:rPr lang="en-US" spc="-15" dirty="0">
                <a:solidFill>
                  <a:schemeClr val="tx2"/>
                </a:solidFill>
                <a:effectLst/>
                <a:ea typeface="Calibri" panose="020F0502020204030204" pitchFamily="34" charset="0"/>
              </a:rPr>
              <a:t> </a:t>
            </a:r>
            <a:r>
              <a:rPr lang="en-US" dirty="0">
                <a:solidFill>
                  <a:schemeClr val="tx2"/>
                </a:solidFill>
                <a:effectLst/>
                <a:ea typeface="Calibri" panose="020F0502020204030204" pitchFamily="34" charset="0"/>
              </a:rPr>
              <a:t>the</a:t>
            </a:r>
            <a:r>
              <a:rPr lang="en-US" spc="-15" dirty="0">
                <a:solidFill>
                  <a:schemeClr val="tx2"/>
                </a:solidFill>
                <a:effectLst/>
                <a:ea typeface="Calibri" panose="020F0502020204030204" pitchFamily="34" charset="0"/>
              </a:rPr>
              <a:t> </a:t>
            </a:r>
            <a:r>
              <a:rPr lang="en-US" dirty="0">
                <a:solidFill>
                  <a:schemeClr val="tx2"/>
                </a:solidFill>
                <a:effectLst/>
                <a:ea typeface="Calibri" panose="020F0502020204030204" pitchFamily="34" charset="0"/>
              </a:rPr>
              <a:t>Virgin</a:t>
            </a:r>
            <a:r>
              <a:rPr lang="en-US" spc="-10" dirty="0">
                <a:solidFill>
                  <a:schemeClr val="tx2"/>
                </a:solidFill>
                <a:effectLst/>
                <a:ea typeface="Calibri" panose="020F0502020204030204" pitchFamily="34" charset="0"/>
              </a:rPr>
              <a:t> </a:t>
            </a:r>
            <a:r>
              <a:rPr lang="en-US" dirty="0">
                <a:solidFill>
                  <a:schemeClr val="tx2"/>
                </a:solidFill>
                <a:effectLst/>
                <a:ea typeface="Calibri" panose="020F0502020204030204" pitchFamily="34" charset="0"/>
              </a:rPr>
              <a:t>Islands, encourage the importance of “home grown” produce, and elevate the importance of agriculture throughout the Territory. </a:t>
            </a:r>
          </a:p>
          <a:p>
            <a:pPr marR="0" algn="just">
              <a:lnSpc>
                <a:spcPct val="107000"/>
              </a:lnSpc>
              <a:spcBef>
                <a:spcPts val="0"/>
              </a:spcBef>
              <a:spcAft>
                <a:spcPts val="0"/>
              </a:spcAft>
              <a:tabLst>
                <a:tab pos="1711960" algn="l"/>
              </a:tabLst>
            </a:pPr>
            <a:endParaRPr lang="en-US" dirty="0">
              <a:solidFill>
                <a:schemeClr val="tx2"/>
              </a:solidFill>
              <a:effectLst/>
              <a:ea typeface="Calibri" panose="020F0502020204030204" pitchFamily="34" charset="0"/>
            </a:endParaRPr>
          </a:p>
          <a:p>
            <a:pPr marR="0" algn="just">
              <a:lnSpc>
                <a:spcPct val="107000"/>
              </a:lnSpc>
              <a:spcBef>
                <a:spcPts val="0"/>
              </a:spcBef>
              <a:spcAft>
                <a:spcPts val="0"/>
              </a:spcAft>
              <a:tabLst>
                <a:tab pos="1711960" algn="l"/>
              </a:tabLst>
            </a:pPr>
            <a:r>
              <a:rPr lang="en-US" dirty="0">
                <a:solidFill>
                  <a:schemeClr val="tx2"/>
                </a:solidFill>
                <a:effectLst/>
                <a:ea typeface="Calibri" panose="020F0502020204030204" pitchFamily="34" charset="0"/>
              </a:rPr>
              <a:t>The Task Force commissioned three local </a:t>
            </a:r>
            <a:r>
              <a:rPr lang="en-US" dirty="0">
                <a:ea typeface="Calibri" panose="020F0502020204030204" pitchFamily="34" charset="0"/>
              </a:rPr>
              <a:t>G</a:t>
            </a:r>
            <a:r>
              <a:rPr lang="en-US" dirty="0">
                <a:solidFill>
                  <a:schemeClr val="tx2"/>
                </a:solidFill>
                <a:effectLst/>
                <a:ea typeface="Calibri" panose="020F0502020204030204" pitchFamily="34" charset="0"/>
              </a:rPr>
              <a:t>raphic</a:t>
            </a:r>
            <a:r>
              <a:rPr lang="en-US" spc="-5" dirty="0">
                <a:solidFill>
                  <a:schemeClr val="tx2"/>
                </a:solidFill>
                <a:effectLst/>
                <a:ea typeface="Calibri" panose="020F0502020204030204" pitchFamily="34" charset="0"/>
              </a:rPr>
              <a:t> </a:t>
            </a:r>
            <a:r>
              <a:rPr lang="en-US" spc="-5" dirty="0">
                <a:ea typeface="Calibri" panose="020F0502020204030204" pitchFamily="34" charset="0"/>
              </a:rPr>
              <a:t>D</a:t>
            </a:r>
            <a:r>
              <a:rPr lang="en-US" dirty="0">
                <a:solidFill>
                  <a:schemeClr val="tx2"/>
                </a:solidFill>
                <a:effectLst/>
                <a:ea typeface="Calibri" panose="020F0502020204030204" pitchFamily="34" charset="0"/>
              </a:rPr>
              <a:t>esign Artists</a:t>
            </a:r>
            <a:r>
              <a:rPr lang="en-US" spc="-5" dirty="0">
                <a:solidFill>
                  <a:schemeClr val="tx2"/>
                </a:solidFill>
                <a:effectLst/>
                <a:ea typeface="Calibri" panose="020F0502020204030204" pitchFamily="34" charset="0"/>
              </a:rPr>
              <a:t> </a:t>
            </a:r>
            <a:r>
              <a:rPr lang="en-US" dirty="0">
                <a:solidFill>
                  <a:schemeClr val="tx2"/>
                </a:solidFill>
                <a:effectLst/>
                <a:ea typeface="Calibri" panose="020F0502020204030204" pitchFamily="34" charset="0"/>
              </a:rPr>
              <a:t>to create a</a:t>
            </a:r>
            <a:r>
              <a:rPr lang="en-US" spc="-5" dirty="0">
                <a:solidFill>
                  <a:schemeClr val="tx2"/>
                </a:solidFill>
                <a:effectLst/>
                <a:ea typeface="Calibri" panose="020F0502020204030204" pitchFamily="34" charset="0"/>
              </a:rPr>
              <a:t> food symbol.</a:t>
            </a:r>
          </a:p>
          <a:p>
            <a:pPr marR="0" algn="just">
              <a:lnSpc>
                <a:spcPct val="107000"/>
              </a:lnSpc>
              <a:spcBef>
                <a:spcPts val="0"/>
              </a:spcBef>
              <a:spcAft>
                <a:spcPts val="0"/>
              </a:spcAft>
              <a:tabLst>
                <a:tab pos="1711960" algn="l"/>
              </a:tabLst>
            </a:pPr>
            <a:endParaRPr lang="en-US" dirty="0">
              <a:solidFill>
                <a:schemeClr val="tx2"/>
              </a:solidFill>
              <a:effectLst/>
              <a:ea typeface="Calibri" panose="020F0502020204030204" pitchFamily="34" charset="0"/>
            </a:endParaRPr>
          </a:p>
          <a:p>
            <a:pPr marR="0" algn="just">
              <a:lnSpc>
                <a:spcPct val="107000"/>
              </a:lnSpc>
              <a:spcBef>
                <a:spcPts val="0"/>
              </a:spcBef>
              <a:spcAft>
                <a:spcPts val="0"/>
              </a:spcAft>
              <a:tabLst>
                <a:tab pos="1711960" algn="l"/>
              </a:tabLst>
            </a:pPr>
            <a:r>
              <a:rPr lang="en-US" dirty="0">
                <a:solidFill>
                  <a:schemeClr val="tx2"/>
                </a:solidFill>
                <a:effectLst/>
                <a:ea typeface="Calibri" panose="020F0502020204030204" pitchFamily="34" charset="0"/>
              </a:rPr>
              <a:t>Create future opportunities to engage students around projects related to the local symbol. </a:t>
            </a:r>
          </a:p>
          <a:p>
            <a:pPr marL="0" marR="0" indent="0" algn="just">
              <a:lnSpc>
                <a:spcPct val="107000"/>
              </a:lnSpc>
              <a:spcBef>
                <a:spcPts val="0"/>
              </a:spcBef>
              <a:spcAft>
                <a:spcPts val="0"/>
              </a:spcAft>
              <a:buNone/>
              <a:tabLst>
                <a:tab pos="1711960" algn="l"/>
              </a:tabLst>
            </a:pPr>
            <a:r>
              <a:rPr lang="en-US" dirty="0">
                <a:ea typeface="Calibri" panose="020F0502020204030204" pitchFamily="34" charset="0"/>
              </a:rPr>
              <a:t>       </a:t>
            </a:r>
            <a:r>
              <a:rPr lang="en-US" b="1" dirty="0">
                <a:ea typeface="Calibri" panose="020F0502020204030204" pitchFamily="34" charset="0"/>
              </a:rPr>
              <a:t>Example: </a:t>
            </a:r>
            <a:r>
              <a:rPr lang="en-US" dirty="0">
                <a:ea typeface="Calibri" panose="020F0502020204030204" pitchFamily="34" charset="0"/>
              </a:rPr>
              <a:t> a</a:t>
            </a:r>
            <a:r>
              <a:rPr lang="en-US" dirty="0">
                <a:solidFill>
                  <a:schemeClr val="tx2"/>
                </a:solidFill>
                <a:effectLst/>
                <a:ea typeface="Calibri" panose="020F0502020204030204" pitchFamily="34" charset="0"/>
              </a:rPr>
              <a:t>n essay contest that will include marketing strategies</a:t>
            </a:r>
            <a:endParaRPr lang="en-US" b="1" dirty="0"/>
          </a:p>
        </p:txBody>
      </p:sp>
      <p:sp>
        <p:nvSpPr>
          <p:cNvPr id="14" name="Content Placeholder 4">
            <a:extLst>
              <a:ext uri="{FF2B5EF4-FFF2-40B4-BE49-F238E27FC236}">
                <a16:creationId xmlns:a16="http://schemas.microsoft.com/office/drawing/2014/main" id="{67F85E27-0E87-4660-AA7D-932425231087}"/>
              </a:ext>
            </a:extLst>
          </p:cNvPr>
          <p:cNvSpPr txBox="1">
            <a:spLocks/>
          </p:cNvSpPr>
          <p:nvPr/>
        </p:nvSpPr>
        <p:spPr>
          <a:xfrm>
            <a:off x="456938" y="547808"/>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Tree>
    <p:extLst>
      <p:ext uri="{BB962C8B-B14F-4D97-AF65-F5344CB8AC3E}">
        <p14:creationId xmlns:p14="http://schemas.microsoft.com/office/powerpoint/2010/main" val="3908934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44E61D-4772-4989-B41D-76E546581C8B}"/>
              </a:ext>
            </a:extLst>
          </p:cNvPr>
          <p:cNvSpPr>
            <a:spLocks noGrp="1"/>
          </p:cNvSpPr>
          <p:nvPr>
            <p:ph idx="1"/>
          </p:nvPr>
        </p:nvSpPr>
        <p:spPr>
          <a:xfrm>
            <a:off x="139959" y="2331777"/>
            <a:ext cx="12192000" cy="4638191"/>
          </a:xfrm>
        </p:spPr>
        <p:txBody>
          <a:bodyPr>
            <a:normAutofit/>
          </a:bodyPr>
          <a:lstStyle/>
          <a:p>
            <a:pPr>
              <a:lnSpc>
                <a:spcPct val="110000"/>
              </a:lnSpc>
            </a:pPr>
            <a:r>
              <a:rPr lang="en-US" sz="2400" b="1" dirty="0">
                <a:latin typeface="+mj-lt"/>
              </a:rPr>
              <a:t>Dr. David Hall, President – </a:t>
            </a:r>
            <a:r>
              <a:rPr lang="en-US" sz="2400" dirty="0">
                <a:latin typeface="+mj-lt"/>
              </a:rPr>
              <a:t>University of the Virgin Islands</a:t>
            </a:r>
            <a:r>
              <a:rPr lang="en-US" sz="2400" b="0" i="0" u="none" strike="noStrike" baseline="0" dirty="0">
                <a:latin typeface="+mj-lt"/>
              </a:rPr>
              <a:t> </a:t>
            </a:r>
          </a:p>
          <a:p>
            <a:pPr>
              <a:lnSpc>
                <a:spcPct val="110000"/>
              </a:lnSpc>
            </a:pPr>
            <a:r>
              <a:rPr lang="en-US" sz="2400" b="1" dirty="0">
                <a:latin typeface="+mj-lt"/>
              </a:rPr>
              <a:t>The Honorable Commissioner </a:t>
            </a:r>
            <a:r>
              <a:rPr lang="en-US" sz="2400" b="1" i="0" u="none" strike="noStrike" baseline="0" dirty="0">
                <a:latin typeface="+mj-lt"/>
              </a:rPr>
              <a:t>Positive T.A. Nelson – </a:t>
            </a:r>
            <a:r>
              <a:rPr lang="en-US" sz="2400" b="0" i="0" u="none" strike="noStrike" baseline="0" dirty="0">
                <a:latin typeface="+mj-lt"/>
              </a:rPr>
              <a:t>VI Department of Agriculture </a:t>
            </a:r>
          </a:p>
          <a:p>
            <a:pPr>
              <a:lnSpc>
                <a:spcPct val="110000"/>
              </a:lnSpc>
            </a:pPr>
            <a:r>
              <a:rPr lang="en-US" sz="2400" b="1" i="0" u="none" strike="noStrike" baseline="0" dirty="0">
                <a:latin typeface="+mj-lt"/>
              </a:rPr>
              <a:t>Dr. Kendra Harris, Dean of the School of Business – </a:t>
            </a:r>
            <a:r>
              <a:rPr lang="en-US" sz="2400" b="0" i="0" u="none" strike="noStrike" baseline="0" dirty="0">
                <a:latin typeface="+mj-lt"/>
              </a:rPr>
              <a:t>University of the Virgin Islands </a:t>
            </a:r>
          </a:p>
          <a:p>
            <a:pPr>
              <a:lnSpc>
                <a:spcPct val="110000"/>
              </a:lnSpc>
            </a:pPr>
            <a:r>
              <a:rPr lang="en-US" sz="2400" b="1" i="0" u="none" strike="noStrike" baseline="0" dirty="0">
                <a:latin typeface="+mj-lt"/>
              </a:rPr>
              <a:t>Dr. Usman Adamu, Dean of the School of Agriculture – </a:t>
            </a:r>
            <a:r>
              <a:rPr lang="en-US" sz="2400" b="0" i="0" u="none" strike="noStrike" baseline="0" dirty="0">
                <a:latin typeface="+mj-lt"/>
              </a:rPr>
              <a:t>University of the Virgin Islands </a:t>
            </a:r>
          </a:p>
          <a:p>
            <a:r>
              <a:rPr lang="en-US" sz="2400" b="1" i="0" u="none" strike="noStrike" baseline="0" dirty="0">
                <a:latin typeface="+mj-lt"/>
              </a:rPr>
              <a:t>Assistant Commissioner Diana Collingwood – </a:t>
            </a:r>
            <a:r>
              <a:rPr lang="en-US" sz="2400" b="0" i="0" u="none" strike="noStrike" baseline="0" dirty="0">
                <a:latin typeface="+mj-lt"/>
              </a:rPr>
              <a:t>VI Department of Agriculture </a:t>
            </a:r>
          </a:p>
          <a:p>
            <a:r>
              <a:rPr lang="en-US" sz="2400" b="1" i="0" u="none" strike="noStrike" baseline="0" dirty="0">
                <a:latin typeface="+mj-lt"/>
              </a:rPr>
              <a:t>Deputy Commissioner Hannah Carty – </a:t>
            </a:r>
            <a:r>
              <a:rPr lang="en-US" sz="2400" b="0" i="0" u="none" strike="noStrike" baseline="0" dirty="0">
                <a:latin typeface="+mj-lt"/>
              </a:rPr>
              <a:t>VI Department of Agriculture </a:t>
            </a:r>
          </a:p>
          <a:p>
            <a:r>
              <a:rPr lang="en-US" sz="2400" b="1" i="0" u="none" strike="noStrike" baseline="0" dirty="0">
                <a:latin typeface="+mj-lt"/>
              </a:rPr>
              <a:t>Harith Wickrema, President – </a:t>
            </a:r>
            <a:r>
              <a:rPr lang="en-US" sz="2400" b="0" i="0" u="none" strike="noStrike" baseline="0" dirty="0">
                <a:latin typeface="+mj-lt"/>
              </a:rPr>
              <a:t>Island Green Living Association &amp; Philanthropist </a:t>
            </a:r>
            <a:endParaRPr lang="en-US" sz="2400" dirty="0">
              <a:latin typeface="+mj-lt"/>
            </a:endParaRPr>
          </a:p>
          <a:p>
            <a:pPr>
              <a:lnSpc>
                <a:spcPct val="110000"/>
              </a:lnSpc>
            </a:pPr>
            <a:endParaRPr lang="en-US" sz="2400" b="0" i="0" u="none" strike="noStrike" baseline="0" dirty="0">
              <a:latin typeface="+mj-lt"/>
            </a:endParaRPr>
          </a:p>
          <a:p>
            <a:endParaRPr lang="en-US" sz="2400" dirty="0"/>
          </a:p>
        </p:txBody>
      </p:sp>
      <p:sp>
        <p:nvSpPr>
          <p:cNvPr id="5" name="Title 1">
            <a:extLst>
              <a:ext uri="{FF2B5EF4-FFF2-40B4-BE49-F238E27FC236}">
                <a16:creationId xmlns:a16="http://schemas.microsoft.com/office/drawing/2014/main" id="{F736BF90-1068-4F75-83BE-192366B77878}"/>
              </a:ext>
            </a:extLst>
          </p:cNvPr>
          <p:cNvSpPr>
            <a:spLocks noGrp="1"/>
          </p:cNvSpPr>
          <p:nvPr>
            <p:ph type="title"/>
          </p:nvPr>
        </p:nvSpPr>
        <p:spPr>
          <a:xfrm>
            <a:off x="436228" y="702156"/>
            <a:ext cx="11316748" cy="1013800"/>
          </a:xfrm>
        </p:spPr>
        <p:txBody>
          <a:bodyPr>
            <a:normAutofit/>
          </a:bodyPr>
          <a:lstStyle/>
          <a:p>
            <a:pPr algn="ctr"/>
            <a:r>
              <a:rPr lang="en-US" sz="4000" dirty="0">
                <a:latin typeface="Arial Black" panose="020B0A04020102020204" pitchFamily="34" charset="0"/>
              </a:rPr>
              <a:t>Task force members</a:t>
            </a:r>
          </a:p>
        </p:txBody>
      </p:sp>
    </p:spTree>
    <p:extLst>
      <p:ext uri="{BB962C8B-B14F-4D97-AF65-F5344CB8AC3E}">
        <p14:creationId xmlns:p14="http://schemas.microsoft.com/office/powerpoint/2010/main" val="2250054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434039" y="823533"/>
            <a:ext cx="11309338"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6:  PROPOSED LOCAL FOOD SYMBOL </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Content Placeholder 4">
            <a:extLst>
              <a:ext uri="{FF2B5EF4-FFF2-40B4-BE49-F238E27FC236}">
                <a16:creationId xmlns:a16="http://schemas.microsoft.com/office/drawing/2014/main" id="{3B022746-0F5F-4C43-96B7-CC6CE6528F6E}"/>
              </a:ext>
            </a:extLst>
          </p:cNvPr>
          <p:cNvSpPr txBox="1">
            <a:spLocks/>
          </p:cNvSpPr>
          <p:nvPr/>
        </p:nvSpPr>
        <p:spPr>
          <a:xfrm>
            <a:off x="456938" y="547808"/>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pic>
        <p:nvPicPr>
          <p:cNvPr id="3" name="Picture 2">
            <a:extLst>
              <a:ext uri="{FF2B5EF4-FFF2-40B4-BE49-F238E27FC236}">
                <a16:creationId xmlns:a16="http://schemas.microsoft.com/office/drawing/2014/main" id="{E62E5B77-8AA0-4199-9C99-16B646C4611F}"/>
              </a:ext>
            </a:extLst>
          </p:cNvPr>
          <p:cNvPicPr>
            <a:picLocks noChangeAspect="1"/>
          </p:cNvPicPr>
          <p:nvPr/>
        </p:nvPicPr>
        <p:blipFill rotWithShape="1">
          <a:blip r:embed="rId2"/>
          <a:srcRect l="26010" t="12966" r="38348" b="10948"/>
          <a:stretch/>
        </p:blipFill>
        <p:spPr>
          <a:xfrm>
            <a:off x="106328" y="1802218"/>
            <a:ext cx="3784892" cy="4544794"/>
          </a:xfrm>
          <a:prstGeom prst="rect">
            <a:avLst/>
          </a:prstGeom>
        </p:spPr>
      </p:pic>
      <p:sp>
        <p:nvSpPr>
          <p:cNvPr id="16" name="Content Placeholder 4">
            <a:extLst>
              <a:ext uri="{FF2B5EF4-FFF2-40B4-BE49-F238E27FC236}">
                <a16:creationId xmlns:a16="http://schemas.microsoft.com/office/drawing/2014/main" id="{8357267D-4A7A-49AE-ADE8-21BCF66434A3}"/>
              </a:ext>
            </a:extLst>
          </p:cNvPr>
          <p:cNvSpPr txBox="1">
            <a:spLocks/>
          </p:cNvSpPr>
          <p:nvPr/>
        </p:nvSpPr>
        <p:spPr>
          <a:xfrm>
            <a:off x="578068" y="6214865"/>
            <a:ext cx="2368655" cy="625980"/>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a:spcBef>
                <a:spcPts val="0"/>
              </a:spcBef>
              <a:spcAft>
                <a:spcPts val="0"/>
              </a:spcAft>
              <a:buNone/>
            </a:pPr>
            <a:r>
              <a:rPr lang="en-US" b="1" dirty="0">
                <a:latin typeface="Arial" panose="020B0604020202020204" pitchFamily="34" charset="0"/>
                <a:ea typeface="Times New Roman" panose="02020603050405020304" pitchFamily="18" charset="0"/>
                <a:cs typeface="Arial" panose="020B0604020202020204" pitchFamily="34" charset="0"/>
              </a:rPr>
              <a:t>SYMBOL #1</a:t>
            </a:r>
          </a:p>
          <a:p>
            <a:pPr marL="0" marR="0" lvl="0" indent="0" algn="ctr">
              <a:spcBef>
                <a:spcPts val="0"/>
              </a:spcBef>
              <a:spcAft>
                <a:spcPts val="0"/>
              </a:spcAft>
              <a:buNone/>
            </a:pPr>
            <a:r>
              <a:rPr lang="en-US" b="1" dirty="0" err="1">
                <a:latin typeface="Arial" panose="020B0604020202020204" pitchFamily="34" charset="0"/>
                <a:ea typeface="Times New Roman" panose="02020603050405020304" pitchFamily="18" charset="0"/>
                <a:cs typeface="Arial" panose="020B0604020202020204" pitchFamily="34" charset="0"/>
              </a:rPr>
              <a:t>Jenne</a:t>
            </a:r>
            <a:r>
              <a:rPr lang="en-US" b="1" dirty="0">
                <a:latin typeface="Arial" panose="020B0604020202020204" pitchFamily="34" charset="0"/>
                <a:ea typeface="Times New Roman" panose="02020603050405020304" pitchFamily="18" charset="0"/>
                <a:cs typeface="Arial" panose="020B0604020202020204" pitchFamily="34" charset="0"/>
              </a:rPr>
              <a:t> Dee Creative</a:t>
            </a:r>
          </a:p>
        </p:txBody>
      </p:sp>
      <p:pic>
        <p:nvPicPr>
          <p:cNvPr id="5" name="Picture 4" descr="Diagram&#10;&#10;Description automatically generated">
            <a:extLst>
              <a:ext uri="{FF2B5EF4-FFF2-40B4-BE49-F238E27FC236}">
                <a16:creationId xmlns:a16="http://schemas.microsoft.com/office/drawing/2014/main" id="{2A152B88-D7A8-40C4-BDA6-3383EBCEE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649" y="2243334"/>
            <a:ext cx="3645104" cy="3644092"/>
          </a:xfrm>
          <a:prstGeom prst="rect">
            <a:avLst/>
          </a:prstGeom>
        </p:spPr>
      </p:pic>
      <p:sp>
        <p:nvSpPr>
          <p:cNvPr id="18" name="Content Placeholder 4">
            <a:extLst>
              <a:ext uri="{FF2B5EF4-FFF2-40B4-BE49-F238E27FC236}">
                <a16:creationId xmlns:a16="http://schemas.microsoft.com/office/drawing/2014/main" id="{79EAE4FA-849F-472A-9CDD-6FBEF0871F56}"/>
              </a:ext>
            </a:extLst>
          </p:cNvPr>
          <p:cNvSpPr txBox="1">
            <a:spLocks/>
          </p:cNvSpPr>
          <p:nvPr/>
        </p:nvSpPr>
        <p:spPr>
          <a:xfrm>
            <a:off x="4805082" y="6214865"/>
            <a:ext cx="2274445" cy="625980"/>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a:spcBef>
                <a:spcPts val="0"/>
              </a:spcBef>
              <a:spcAft>
                <a:spcPts val="0"/>
              </a:spcAft>
              <a:buNone/>
            </a:pPr>
            <a:r>
              <a:rPr lang="en-US" b="1" dirty="0">
                <a:latin typeface="Arial" panose="020B0604020202020204" pitchFamily="34" charset="0"/>
                <a:ea typeface="Times New Roman" panose="02020603050405020304" pitchFamily="18" charset="0"/>
                <a:cs typeface="Arial" panose="020B0604020202020204" pitchFamily="34" charset="0"/>
              </a:rPr>
              <a:t>SYMBOL #2</a:t>
            </a:r>
          </a:p>
          <a:p>
            <a:pPr marL="0" marR="0" lvl="0" indent="0" algn="ctr">
              <a:spcBef>
                <a:spcPts val="0"/>
              </a:spcBef>
              <a:spcAft>
                <a:spcPts val="0"/>
              </a:spcAft>
              <a:buNone/>
            </a:pPr>
            <a:r>
              <a:rPr lang="en-US" b="1" dirty="0">
                <a:latin typeface="Arial" panose="020B0604020202020204" pitchFamily="34" charset="0"/>
                <a:ea typeface="Times New Roman" panose="02020603050405020304" pitchFamily="18" charset="0"/>
                <a:cs typeface="Arial" panose="020B0604020202020204" pitchFamily="34" charset="0"/>
              </a:rPr>
              <a:t>Joshua the </a:t>
            </a:r>
            <a:r>
              <a:rPr lang="en-US" b="1" dirty="0" err="1">
                <a:latin typeface="Arial" panose="020B0604020202020204" pitchFamily="34" charset="0"/>
                <a:ea typeface="Times New Roman" panose="02020603050405020304" pitchFamily="18" charset="0"/>
                <a:cs typeface="Arial" panose="020B0604020202020204" pitchFamily="34" charset="0"/>
              </a:rPr>
              <a:t>Jenius</a:t>
            </a:r>
            <a:endParaRPr lang="en-US" b="1" dirty="0">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a:extLst>
              <a:ext uri="{FF2B5EF4-FFF2-40B4-BE49-F238E27FC236}">
                <a16:creationId xmlns:a16="http://schemas.microsoft.com/office/drawing/2014/main" id="{2D76A87E-BE15-45D6-83D1-52084ADEC5DA}"/>
              </a:ext>
            </a:extLst>
          </p:cNvPr>
          <p:cNvPicPr>
            <a:picLocks noChangeAspect="1"/>
          </p:cNvPicPr>
          <p:nvPr/>
        </p:nvPicPr>
        <p:blipFill rotWithShape="1">
          <a:blip r:embed="rId4"/>
          <a:srcRect l="47159" t="12915" r="14559" b="8959"/>
          <a:stretch/>
        </p:blipFill>
        <p:spPr>
          <a:xfrm>
            <a:off x="8247867" y="2243334"/>
            <a:ext cx="3405169" cy="3908926"/>
          </a:xfrm>
          <a:prstGeom prst="rect">
            <a:avLst/>
          </a:prstGeom>
        </p:spPr>
      </p:pic>
      <p:sp>
        <p:nvSpPr>
          <p:cNvPr id="21" name="Content Placeholder 4">
            <a:extLst>
              <a:ext uri="{FF2B5EF4-FFF2-40B4-BE49-F238E27FC236}">
                <a16:creationId xmlns:a16="http://schemas.microsoft.com/office/drawing/2014/main" id="{1EFC98BE-F6A3-48C3-8324-FCEF74FB700C}"/>
              </a:ext>
            </a:extLst>
          </p:cNvPr>
          <p:cNvSpPr txBox="1">
            <a:spLocks/>
          </p:cNvSpPr>
          <p:nvPr/>
        </p:nvSpPr>
        <p:spPr>
          <a:xfrm>
            <a:off x="8756584" y="6214865"/>
            <a:ext cx="2274445" cy="625980"/>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a:spcBef>
                <a:spcPts val="0"/>
              </a:spcBef>
              <a:spcAft>
                <a:spcPts val="0"/>
              </a:spcAft>
              <a:buNone/>
            </a:pPr>
            <a:r>
              <a:rPr lang="en-US" b="1" dirty="0">
                <a:latin typeface="Arial" panose="020B0604020202020204" pitchFamily="34" charset="0"/>
                <a:ea typeface="Times New Roman" panose="02020603050405020304" pitchFamily="18" charset="0"/>
                <a:cs typeface="Arial" panose="020B0604020202020204" pitchFamily="34" charset="0"/>
              </a:rPr>
              <a:t>SYMBOL #3</a:t>
            </a:r>
          </a:p>
          <a:p>
            <a:pPr marL="0" marR="0" lvl="0" indent="0" algn="ctr">
              <a:spcBef>
                <a:spcPts val="0"/>
              </a:spcBef>
              <a:spcAft>
                <a:spcPts val="0"/>
              </a:spcAft>
              <a:buNone/>
            </a:pPr>
            <a:r>
              <a:rPr lang="en-US" b="1" dirty="0">
                <a:latin typeface="Arial" panose="020B0604020202020204" pitchFamily="34" charset="0"/>
                <a:ea typeface="Times New Roman" panose="02020603050405020304" pitchFamily="18" charset="0"/>
                <a:cs typeface="Arial" panose="020B0604020202020204" pitchFamily="34" charset="0"/>
              </a:rPr>
              <a:t>Love Art Group</a:t>
            </a:r>
          </a:p>
        </p:txBody>
      </p:sp>
    </p:spTree>
    <p:extLst>
      <p:ext uri="{BB962C8B-B14F-4D97-AF65-F5344CB8AC3E}">
        <p14:creationId xmlns:p14="http://schemas.microsoft.com/office/powerpoint/2010/main" val="3387615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Content Placeholder 4">
            <a:extLst>
              <a:ext uri="{FF2B5EF4-FFF2-40B4-BE49-F238E27FC236}">
                <a16:creationId xmlns:a16="http://schemas.microsoft.com/office/drawing/2014/main" id="{A430235E-9DBD-4A79-946F-D6D7732EC280}"/>
              </a:ext>
            </a:extLst>
          </p:cNvPr>
          <p:cNvSpPr txBox="1">
            <a:spLocks/>
          </p:cNvSpPr>
          <p:nvPr/>
        </p:nvSpPr>
        <p:spPr>
          <a:xfrm>
            <a:off x="446534" y="604229"/>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SUBCOMMITTEE</a:t>
            </a:r>
          </a:p>
        </p:txBody>
      </p:sp>
      <p:pic>
        <p:nvPicPr>
          <p:cNvPr id="13" name="Content Placeholder 24" descr="A picture containing tree, outdoor, plant&#10;&#10;Description automatically generated">
            <a:extLst>
              <a:ext uri="{FF2B5EF4-FFF2-40B4-BE49-F238E27FC236}">
                <a16:creationId xmlns:a16="http://schemas.microsoft.com/office/drawing/2014/main" id="{34013B0A-B2E1-4ED2-8B35-FF1F741AA66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711" r="22710" b="1"/>
          <a:stretch/>
        </p:blipFill>
        <p:spPr>
          <a:xfrm>
            <a:off x="440286" y="2278179"/>
            <a:ext cx="3115931" cy="3810747"/>
          </a:xfrm>
          <a:prstGeom prst="rect">
            <a:avLst/>
          </a:prstGeom>
        </p:spPr>
      </p:pic>
      <p:sp>
        <p:nvSpPr>
          <p:cNvPr id="18" name="Content Placeholder 4">
            <a:extLst>
              <a:ext uri="{FF2B5EF4-FFF2-40B4-BE49-F238E27FC236}">
                <a16:creationId xmlns:a16="http://schemas.microsoft.com/office/drawing/2014/main" id="{82661792-04DB-42DA-A67A-4BB3FD093293}"/>
              </a:ext>
            </a:extLst>
          </p:cNvPr>
          <p:cNvSpPr txBox="1">
            <a:spLocks/>
          </p:cNvSpPr>
          <p:nvPr/>
        </p:nvSpPr>
        <p:spPr>
          <a:xfrm>
            <a:off x="2916219" y="4183552"/>
            <a:ext cx="9457944" cy="1438869"/>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630000" lvl="2" indent="0">
              <a:buNone/>
            </a:pPr>
            <a:r>
              <a:rPr lang="en-US" sz="2000" b="1" dirty="0"/>
              <a:t>Chairperson:  	</a:t>
            </a:r>
            <a:r>
              <a:rPr lang="en-US" sz="2000" dirty="0"/>
              <a:t>Dr. Usman Adamu -		Dean of the School of Agriculture 												University of the Virgin Islands</a:t>
            </a:r>
          </a:p>
          <a:p>
            <a:pPr marL="630000" lvl="2" indent="0">
              <a:buNone/>
            </a:pPr>
            <a:r>
              <a:rPr lang="en-US" sz="2000" b="1" dirty="0"/>
              <a:t>Member(s):  	</a:t>
            </a:r>
            <a:r>
              <a:rPr lang="en-US" sz="2000" dirty="0"/>
              <a:t>Diana Collingwood -		Assistant Commissioner 														VI Department of Agriculture</a:t>
            </a:r>
          </a:p>
          <a:p>
            <a:pPr marL="630000" lvl="2" indent="0">
              <a:buNone/>
            </a:pPr>
            <a:r>
              <a:rPr lang="en-US" sz="2000" b="1" dirty="0"/>
              <a:t>				</a:t>
            </a:r>
            <a:r>
              <a:rPr lang="en-US" sz="2000" dirty="0"/>
              <a:t>Harith Wickrema -		President and Philanthropist 													Island Green Living Association</a:t>
            </a:r>
          </a:p>
          <a:p>
            <a:pPr marL="630000" lvl="2" indent="0">
              <a:buNone/>
            </a:pPr>
            <a:r>
              <a:rPr lang="en-US" sz="2000" b="1" dirty="0"/>
              <a:t>Consultant(s):	- </a:t>
            </a:r>
            <a:r>
              <a:rPr lang="en-US" sz="2000" dirty="0">
                <a:effectLst/>
                <a:ea typeface="Times New Roman" panose="02020603050405020304" pitchFamily="18" charset="0"/>
              </a:rPr>
              <a:t>Stafford Crossman, Associate Director,  </a:t>
            </a:r>
          </a:p>
          <a:p>
            <a:pPr marL="630000" lvl="2" indent="0">
              <a:buNone/>
            </a:pPr>
            <a:r>
              <a:rPr lang="en-US" sz="2000" dirty="0">
                <a:ea typeface="Times New Roman" panose="02020603050405020304" pitchFamily="18" charset="0"/>
              </a:rPr>
              <a:t>						</a:t>
            </a:r>
            <a:r>
              <a:rPr lang="en-US" sz="2000" dirty="0">
                <a:effectLst/>
                <a:ea typeface="Times New Roman" panose="02020603050405020304" pitchFamily="18" charset="0"/>
              </a:rPr>
              <a:t>Cooperative	Extension Services</a:t>
            </a:r>
            <a:r>
              <a:rPr lang="en-US" sz="2000" dirty="0">
                <a:ea typeface="Times New Roman" panose="02020603050405020304" pitchFamily="18" charset="0"/>
              </a:rPr>
              <a:t>	</a:t>
            </a:r>
          </a:p>
          <a:p>
            <a:pPr marL="630000" lvl="2" indent="0">
              <a:buNone/>
            </a:pPr>
            <a:r>
              <a:rPr lang="en-US" sz="2000" b="1" dirty="0">
                <a:effectLst/>
                <a:ea typeface="Times New Roman" panose="02020603050405020304" pitchFamily="18" charset="0"/>
              </a:rPr>
              <a:t>					- </a:t>
            </a:r>
            <a:r>
              <a:rPr lang="en-US" sz="2000" u="none" strike="noStrike" baseline="0" dirty="0"/>
              <a:t>Dr. Louis Petersen,  Assistant Director	</a:t>
            </a:r>
          </a:p>
          <a:p>
            <a:pPr marL="630000" lvl="2" indent="0">
              <a:buNone/>
            </a:pPr>
            <a:r>
              <a:rPr lang="en-US" sz="2000" dirty="0"/>
              <a:t>						</a:t>
            </a:r>
            <a:r>
              <a:rPr lang="en-US" sz="2000" u="none" strike="noStrike" baseline="0" dirty="0"/>
              <a:t>UVI Cooperative Extension Services and former 								Commissioner of Agriculture</a:t>
            </a:r>
          </a:p>
          <a:p>
            <a:pPr marL="630000" lvl="2" indent="0">
              <a:buNone/>
            </a:pPr>
            <a:r>
              <a:rPr lang="en-US" sz="2000" dirty="0"/>
              <a:t>									</a:t>
            </a:r>
          </a:p>
          <a:p>
            <a:pPr marL="630000" lvl="2" indent="0">
              <a:buNone/>
            </a:pPr>
            <a:r>
              <a:rPr lang="en-US" sz="2000" dirty="0"/>
              <a:t>	</a:t>
            </a:r>
          </a:p>
        </p:txBody>
      </p:sp>
      <p:sp>
        <p:nvSpPr>
          <p:cNvPr id="15" name="Title 1">
            <a:extLst>
              <a:ext uri="{FF2B5EF4-FFF2-40B4-BE49-F238E27FC236}">
                <a16:creationId xmlns:a16="http://schemas.microsoft.com/office/drawing/2014/main" id="{180FD5E2-95AF-421E-BE9E-971693FFCB0D}"/>
              </a:ext>
            </a:extLst>
          </p:cNvPr>
          <p:cNvSpPr>
            <a:spLocks noGrp="1"/>
          </p:cNvSpPr>
          <p:nvPr>
            <p:ph type="title"/>
          </p:nvPr>
        </p:nvSpPr>
        <p:spPr>
          <a:xfrm>
            <a:off x="440285" y="702156"/>
            <a:ext cx="11302981"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7:  EDUCATION AND TRAINING FRAMEWORK</a:t>
            </a:r>
          </a:p>
        </p:txBody>
      </p:sp>
    </p:spTree>
    <p:extLst>
      <p:ext uri="{BB962C8B-B14F-4D97-AF65-F5344CB8AC3E}">
        <p14:creationId xmlns:p14="http://schemas.microsoft.com/office/powerpoint/2010/main" val="974554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15"/>
                                        </p:tgtEl>
                                        <p:attrNameLst>
                                          <p:attrName>style.visibility</p:attrName>
                                        </p:attrNameLst>
                                      </p:cBhvr>
                                      <p:to>
                                        <p:strVal val="visible"/>
                                      </p:to>
                                    </p:set>
                                    <p:animEffect transition="in" filter="fade">
                                      <p:cBhvr>
                                        <p:cTn id="7" dur="7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440285" y="702156"/>
            <a:ext cx="11302981"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7:  EDUCATION AND TRAINING FRAMEWORK</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390DB18B-E4DC-4328-AA03-337FDFCC7AF7}"/>
              </a:ext>
            </a:extLst>
          </p:cNvPr>
          <p:cNvSpPr txBox="1"/>
          <p:nvPr/>
        </p:nvSpPr>
        <p:spPr>
          <a:xfrm>
            <a:off x="440286" y="1891454"/>
            <a:ext cx="11302982" cy="4022640"/>
          </a:xfrm>
          <a:prstGeom prst="rect">
            <a:avLst/>
          </a:prstGeom>
          <a:noFill/>
        </p:spPr>
        <p:txBody>
          <a:bodyPr wrap="square">
            <a:spAutoFit/>
          </a:bodyPr>
          <a:lstStyle/>
          <a:p>
            <a:pPr algn="just"/>
            <a:r>
              <a:rPr lang="en-US" dirty="0">
                <a:solidFill>
                  <a:schemeClr val="tx2"/>
                </a:solidFill>
                <a:ea typeface="Calibri" panose="020F0502020204030204" pitchFamily="34" charset="0"/>
              </a:rPr>
              <a:t>The Education and Training programs under this Plan for the local food farmers, entrepreneurs, and processors are critical to implementing the Plan and increasing agricultural productivity in the short and long term.</a:t>
            </a:r>
            <a:endParaRPr lang="en-US" dirty="0">
              <a:solidFill>
                <a:schemeClr val="tx2"/>
              </a:solidFill>
            </a:endParaRPr>
          </a:p>
          <a:p>
            <a:pPr algn="just">
              <a:lnSpc>
                <a:spcPct val="107000"/>
              </a:lnSpc>
              <a:tabLst>
                <a:tab pos="1711960" algn="l"/>
              </a:tabLst>
            </a:pPr>
            <a:endParaRPr lang="en-US" sz="1000" dirty="0">
              <a:solidFill>
                <a:schemeClr val="tx2"/>
              </a:solidFill>
              <a:ea typeface="Calibri" panose="020F0502020204030204" pitchFamily="34" charset="0"/>
            </a:endParaRPr>
          </a:p>
          <a:p>
            <a:pPr algn="just">
              <a:lnSpc>
                <a:spcPct val="107000"/>
              </a:lnSpc>
              <a:tabLst>
                <a:tab pos="1711960" algn="l"/>
              </a:tabLst>
            </a:pPr>
            <a:endParaRPr lang="en-US" sz="1000" dirty="0">
              <a:solidFill>
                <a:schemeClr val="tx2"/>
              </a:solidFill>
              <a:ea typeface="Calibri" panose="020F0502020204030204" pitchFamily="34" charset="0"/>
            </a:endParaRPr>
          </a:p>
          <a:p>
            <a:pPr algn="just"/>
            <a:r>
              <a:rPr lang="en-US" b="1" dirty="0">
                <a:solidFill>
                  <a:schemeClr val="tx2"/>
                </a:solidFill>
                <a:ea typeface="Calibri" panose="020F0502020204030204" pitchFamily="34" charset="0"/>
              </a:rPr>
              <a:t>Farmer Education</a:t>
            </a:r>
            <a:endParaRPr lang="en-US" dirty="0">
              <a:solidFill>
                <a:schemeClr val="tx2"/>
              </a:solidFill>
              <a:ea typeface="Calibri" panose="020F0502020204030204" pitchFamily="34" charset="0"/>
            </a:endParaRPr>
          </a:p>
          <a:p>
            <a:pPr algn="just"/>
            <a:r>
              <a:rPr lang="en-US" dirty="0">
                <a:solidFill>
                  <a:schemeClr val="tx2"/>
                </a:solidFill>
                <a:ea typeface="Calibri" panose="020F0502020204030204" pitchFamily="34" charset="0"/>
              </a:rPr>
              <a:t>To stimulate more productivity in the Territory, it is critical that more resources be devoted to farmer education for today’s farmers and future farmers.  The farmer survey results indicated great receptivity to this need and was one of the top needs from the local government (69.74%).</a:t>
            </a:r>
          </a:p>
          <a:p>
            <a:pPr algn="just"/>
            <a:endParaRPr lang="en-US" dirty="0">
              <a:solidFill>
                <a:schemeClr val="tx2"/>
              </a:solidFill>
              <a:ea typeface="Calibri" panose="020F0502020204030204" pitchFamily="34" charset="0"/>
            </a:endParaRPr>
          </a:p>
          <a:p>
            <a:pPr algn="just"/>
            <a:endParaRPr lang="en-US" dirty="0">
              <a:solidFill>
                <a:schemeClr val="tx2"/>
              </a:solidFill>
              <a:ea typeface="Calibri" panose="020F0502020204030204" pitchFamily="34" charset="0"/>
            </a:endParaRPr>
          </a:p>
          <a:p>
            <a:pPr algn="just"/>
            <a:r>
              <a:rPr lang="en-US" b="1" i="0" u="sng" strike="noStrike" baseline="0" dirty="0">
                <a:solidFill>
                  <a:schemeClr val="tx2"/>
                </a:solidFill>
              </a:rPr>
              <a:t>Programs for Farmers:</a:t>
            </a:r>
          </a:p>
          <a:p>
            <a:pPr algn="just"/>
            <a:endParaRPr lang="en-US" b="1" i="0" u="sng" strike="noStrike" baseline="0" dirty="0">
              <a:solidFill>
                <a:schemeClr val="tx2"/>
              </a:solidFill>
            </a:endParaRPr>
          </a:p>
          <a:p>
            <a:pPr marL="285750" indent="-285750" algn="just">
              <a:buClr>
                <a:schemeClr val="accent2"/>
              </a:buClr>
              <a:buFontTx/>
              <a:buChar char="-"/>
            </a:pPr>
            <a:r>
              <a:rPr lang="en-US" dirty="0">
                <a:solidFill>
                  <a:schemeClr val="tx2"/>
                </a:solidFill>
              </a:rPr>
              <a:t>Informal Education Program</a:t>
            </a:r>
          </a:p>
          <a:p>
            <a:pPr marL="285750" indent="-285750" algn="just">
              <a:buClr>
                <a:schemeClr val="accent2"/>
              </a:buClr>
              <a:buFontTx/>
              <a:buChar char="-"/>
            </a:pPr>
            <a:endParaRPr lang="en-US" dirty="0">
              <a:solidFill>
                <a:schemeClr val="tx2"/>
              </a:solidFill>
            </a:endParaRPr>
          </a:p>
          <a:p>
            <a:pPr marL="285750" indent="-285750" algn="just">
              <a:buClr>
                <a:schemeClr val="accent2"/>
              </a:buClr>
              <a:buFontTx/>
              <a:buChar char="-"/>
            </a:pPr>
            <a:r>
              <a:rPr lang="en-US" i="0" strike="noStrike" baseline="0" dirty="0">
                <a:solidFill>
                  <a:schemeClr val="tx2"/>
                </a:solidFill>
              </a:rPr>
              <a:t>Non-Formal</a:t>
            </a:r>
            <a:r>
              <a:rPr lang="en-US" i="0" strike="noStrike" dirty="0">
                <a:solidFill>
                  <a:schemeClr val="tx2"/>
                </a:solidFill>
              </a:rPr>
              <a:t> Education and Training Programs</a:t>
            </a:r>
            <a:endParaRPr lang="en-US" i="0" strike="noStrike" baseline="0" dirty="0">
              <a:solidFill>
                <a:schemeClr val="tx2"/>
              </a:solidFill>
            </a:endParaRPr>
          </a:p>
        </p:txBody>
      </p:sp>
      <p:sp>
        <p:nvSpPr>
          <p:cNvPr id="11" name="Content Placeholder 4">
            <a:extLst>
              <a:ext uri="{FF2B5EF4-FFF2-40B4-BE49-F238E27FC236}">
                <a16:creationId xmlns:a16="http://schemas.microsoft.com/office/drawing/2014/main" id="{5F046342-2D55-4B87-B2D5-D46D731C51D5}"/>
              </a:ext>
            </a:extLst>
          </p:cNvPr>
          <p:cNvSpPr txBox="1">
            <a:spLocks/>
          </p:cNvSpPr>
          <p:nvPr/>
        </p:nvSpPr>
        <p:spPr>
          <a:xfrm>
            <a:off x="456938" y="547808"/>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Tree>
    <p:extLst>
      <p:ext uri="{BB962C8B-B14F-4D97-AF65-F5344CB8AC3E}">
        <p14:creationId xmlns:p14="http://schemas.microsoft.com/office/powerpoint/2010/main" val="167452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440286" y="702156"/>
            <a:ext cx="11302982"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7:  EDUCATION AND TRAINING FRAMEWORK</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TextBox 13">
            <a:extLst>
              <a:ext uri="{FF2B5EF4-FFF2-40B4-BE49-F238E27FC236}">
                <a16:creationId xmlns:a16="http://schemas.microsoft.com/office/drawing/2014/main" id="{390DB18B-E4DC-4328-AA03-337FDFCC7AF7}"/>
              </a:ext>
            </a:extLst>
          </p:cNvPr>
          <p:cNvSpPr txBox="1"/>
          <p:nvPr/>
        </p:nvSpPr>
        <p:spPr>
          <a:xfrm>
            <a:off x="440286" y="1891454"/>
            <a:ext cx="11302982" cy="2585323"/>
          </a:xfrm>
          <a:prstGeom prst="rect">
            <a:avLst/>
          </a:prstGeom>
          <a:noFill/>
        </p:spPr>
        <p:txBody>
          <a:bodyPr wrap="square">
            <a:spAutoFit/>
          </a:bodyPr>
          <a:lstStyle/>
          <a:p>
            <a:pPr algn="just"/>
            <a:r>
              <a:rPr lang="en-US" b="1" i="0" u="sng" strike="noStrike" baseline="0" dirty="0">
                <a:solidFill>
                  <a:schemeClr val="tx2"/>
                </a:solidFill>
              </a:rPr>
              <a:t>Informal Education Programs: </a:t>
            </a:r>
            <a:endParaRPr lang="en-US" b="0" i="0" u="sng" strike="noStrike" baseline="0" dirty="0">
              <a:solidFill>
                <a:schemeClr val="tx2"/>
              </a:solidFill>
            </a:endParaRPr>
          </a:p>
          <a:p>
            <a:pPr algn="just"/>
            <a:endParaRPr lang="en-US" b="0" i="0" u="none" strike="noStrike" baseline="0" dirty="0">
              <a:solidFill>
                <a:schemeClr val="tx2"/>
              </a:solidFill>
            </a:endParaRPr>
          </a:p>
          <a:p>
            <a:pPr algn="just"/>
            <a:r>
              <a:rPr lang="en-US" b="0" i="0" u="none" strike="noStrike" baseline="0" dirty="0">
                <a:solidFill>
                  <a:schemeClr val="tx2"/>
                </a:solidFill>
              </a:rPr>
              <a:t>Informal learning activities should be encouraged and promoted among local farmers and growers to preserve and retain the beneficial traditional agricultural production system in the Virgin Islands. </a:t>
            </a:r>
          </a:p>
          <a:p>
            <a:pPr algn="just"/>
            <a:endParaRPr lang="en-US" dirty="0">
              <a:solidFill>
                <a:schemeClr val="tx2"/>
              </a:solidFill>
            </a:endParaRPr>
          </a:p>
          <a:p>
            <a:pPr marL="285750" indent="-285750" algn="just">
              <a:buClr>
                <a:schemeClr val="accent2"/>
              </a:buClr>
              <a:buFont typeface="Wingdings" panose="05000000000000000000" pitchFamily="2" charset="2"/>
              <a:buChar char="§"/>
            </a:pPr>
            <a:r>
              <a:rPr lang="en-US" b="0" i="0" u="none" strike="noStrike" baseline="0" dirty="0">
                <a:solidFill>
                  <a:schemeClr val="tx2"/>
                </a:solidFill>
              </a:rPr>
              <a:t>It is recommended that Virgin Islands </a:t>
            </a:r>
            <a:r>
              <a:rPr lang="en-US" dirty="0">
                <a:solidFill>
                  <a:schemeClr val="tx2"/>
                </a:solidFill>
              </a:rPr>
              <a:t>create education and training programs for Farmers, such as a ‘</a:t>
            </a:r>
            <a:r>
              <a:rPr lang="en-US" b="1" dirty="0">
                <a:solidFill>
                  <a:schemeClr val="tx2"/>
                </a:solidFill>
              </a:rPr>
              <a:t>Grow VI Program</a:t>
            </a:r>
            <a:r>
              <a:rPr lang="en-US" dirty="0">
                <a:solidFill>
                  <a:schemeClr val="tx2"/>
                </a:solidFill>
              </a:rPr>
              <a:t>’ that will be beneficial to existing and new Farmers.  The program will allow people of all ages to learn about the various aspects of farming to become a commercial farmer and learn the skills to </a:t>
            </a:r>
            <a:r>
              <a:rPr lang="en-US" sz="1800" dirty="0">
                <a:solidFill>
                  <a:schemeClr val="tx2"/>
                </a:solidFill>
                <a:effectLst/>
              </a:rPr>
              <a:t>start a farm operation or work within the agricultural industry at a higher level. </a:t>
            </a:r>
            <a:endParaRPr lang="en-US" b="0" i="0" u="none" strike="noStrike" baseline="0" dirty="0">
              <a:solidFill>
                <a:schemeClr val="tx2"/>
              </a:solidFill>
            </a:endParaRPr>
          </a:p>
        </p:txBody>
      </p:sp>
      <p:sp>
        <p:nvSpPr>
          <p:cNvPr id="11" name="TextBox 10">
            <a:extLst>
              <a:ext uri="{FF2B5EF4-FFF2-40B4-BE49-F238E27FC236}">
                <a16:creationId xmlns:a16="http://schemas.microsoft.com/office/drawing/2014/main" id="{9989F1A3-430E-4B60-BD1B-4EC4A3A63FFE}"/>
              </a:ext>
            </a:extLst>
          </p:cNvPr>
          <p:cNvSpPr txBox="1"/>
          <p:nvPr/>
        </p:nvSpPr>
        <p:spPr>
          <a:xfrm>
            <a:off x="440286" y="4312185"/>
            <a:ext cx="11302982" cy="2308324"/>
          </a:xfrm>
          <a:prstGeom prst="rect">
            <a:avLst/>
          </a:prstGeom>
          <a:noFill/>
        </p:spPr>
        <p:txBody>
          <a:bodyPr wrap="square">
            <a:spAutoFit/>
          </a:bodyPr>
          <a:lstStyle/>
          <a:p>
            <a:pPr algn="just">
              <a:buClr>
                <a:schemeClr val="accent2"/>
              </a:buClr>
            </a:pPr>
            <a:endParaRPr lang="en-US" dirty="0">
              <a:solidFill>
                <a:schemeClr val="tx2"/>
              </a:solidFill>
            </a:endParaRPr>
          </a:p>
          <a:p>
            <a:pPr marL="285750" indent="-285750" algn="just">
              <a:buClr>
                <a:schemeClr val="accent2"/>
              </a:buClr>
              <a:buFont typeface="Wingdings" panose="05000000000000000000" pitchFamily="2" charset="2"/>
              <a:buChar char="§"/>
            </a:pPr>
            <a:r>
              <a:rPr lang="en-US" b="0" i="0" u="none" strike="noStrike" baseline="0" dirty="0">
                <a:solidFill>
                  <a:schemeClr val="tx2"/>
                </a:solidFill>
              </a:rPr>
              <a:t>Additional informal learning activities:</a:t>
            </a:r>
          </a:p>
          <a:p>
            <a:pPr marL="285750" indent="-285750" algn="just">
              <a:buClr>
                <a:schemeClr val="accent2"/>
              </a:buClr>
              <a:buFont typeface="Wingdings" panose="05000000000000000000" pitchFamily="2" charset="2"/>
              <a:buChar char="§"/>
            </a:pPr>
            <a:endParaRPr lang="en-US" b="0" i="0" u="none" strike="noStrike" baseline="0" dirty="0">
              <a:solidFill>
                <a:schemeClr val="tx2"/>
              </a:solidFill>
            </a:endParaRPr>
          </a:p>
          <a:p>
            <a:pPr marL="285750" indent="-285750" algn="just">
              <a:buClr>
                <a:schemeClr val="accent2"/>
              </a:buClr>
              <a:buFont typeface="Wingdings" panose="05000000000000000000" pitchFamily="2" charset="2"/>
              <a:buChar char="Ø"/>
            </a:pPr>
            <a:r>
              <a:rPr lang="en-US" b="0" i="0" u="none" strike="noStrike" baseline="0" dirty="0">
                <a:solidFill>
                  <a:schemeClr val="tx2"/>
                </a:solidFill>
              </a:rPr>
              <a:t>Conversation</a:t>
            </a:r>
            <a:r>
              <a:rPr lang="en-US" b="0" i="0" u="none" strike="noStrike" dirty="0">
                <a:solidFill>
                  <a:schemeClr val="tx2"/>
                </a:solidFill>
              </a:rPr>
              <a:t> and Forum</a:t>
            </a:r>
          </a:p>
          <a:p>
            <a:pPr marL="285750" indent="-285750" algn="just">
              <a:buClr>
                <a:schemeClr val="accent2"/>
              </a:buClr>
              <a:buFont typeface="Wingdings" panose="05000000000000000000" pitchFamily="2" charset="2"/>
              <a:buChar char="Ø"/>
            </a:pPr>
            <a:r>
              <a:rPr lang="en-US" b="0" i="0" u="none" strike="noStrike" baseline="0" dirty="0">
                <a:solidFill>
                  <a:schemeClr val="tx2"/>
                </a:solidFill>
              </a:rPr>
              <a:t>Social Media and Messaging App, etc. </a:t>
            </a:r>
            <a:endParaRPr lang="en-US" dirty="0">
              <a:solidFill>
                <a:schemeClr val="tx2"/>
              </a:solidFill>
            </a:endParaRPr>
          </a:p>
          <a:p>
            <a:pPr marL="285750" indent="-285750" algn="just">
              <a:buClr>
                <a:schemeClr val="accent2"/>
              </a:buClr>
              <a:buFont typeface="Wingdings" panose="05000000000000000000" pitchFamily="2" charset="2"/>
              <a:buChar char="Ø"/>
            </a:pPr>
            <a:r>
              <a:rPr lang="en-US" b="0" i="0" u="none" strike="noStrike" baseline="0" dirty="0">
                <a:solidFill>
                  <a:schemeClr val="tx2"/>
                </a:solidFill>
              </a:rPr>
              <a:t>Mentoring and Volunteering</a:t>
            </a:r>
          </a:p>
          <a:p>
            <a:pPr marL="285750" indent="-285750" algn="just">
              <a:buClr>
                <a:schemeClr val="accent2"/>
              </a:buClr>
              <a:buFont typeface="Wingdings" panose="05000000000000000000" pitchFamily="2" charset="2"/>
              <a:buChar char="Ø"/>
            </a:pPr>
            <a:r>
              <a:rPr lang="en-US" dirty="0">
                <a:solidFill>
                  <a:schemeClr val="tx2"/>
                </a:solidFill>
              </a:rPr>
              <a:t>Book Clubs (Including eBooks)</a:t>
            </a:r>
          </a:p>
          <a:p>
            <a:pPr marL="285750" indent="-285750" algn="just">
              <a:buClr>
                <a:schemeClr val="accent2"/>
              </a:buClr>
              <a:buFont typeface="Wingdings" panose="05000000000000000000" pitchFamily="2" charset="2"/>
              <a:buChar char="Ø"/>
            </a:pPr>
            <a:r>
              <a:rPr lang="en-US" b="0" i="0" u="none" strike="noStrike" baseline="0" dirty="0">
                <a:solidFill>
                  <a:schemeClr val="tx2"/>
                </a:solidFill>
              </a:rPr>
              <a:t>Trips and Travel (Trade/Agriculture Shows, etc.) </a:t>
            </a:r>
          </a:p>
        </p:txBody>
      </p:sp>
      <p:sp>
        <p:nvSpPr>
          <p:cNvPr id="12" name="Content Placeholder 4">
            <a:extLst>
              <a:ext uri="{FF2B5EF4-FFF2-40B4-BE49-F238E27FC236}">
                <a16:creationId xmlns:a16="http://schemas.microsoft.com/office/drawing/2014/main" id="{F0074376-8601-479A-8B29-BAAA88BE68B2}"/>
              </a:ext>
            </a:extLst>
          </p:cNvPr>
          <p:cNvSpPr txBox="1">
            <a:spLocks/>
          </p:cNvSpPr>
          <p:nvPr/>
        </p:nvSpPr>
        <p:spPr>
          <a:xfrm>
            <a:off x="456938" y="547808"/>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Tree>
    <p:extLst>
      <p:ext uri="{BB962C8B-B14F-4D97-AF65-F5344CB8AC3E}">
        <p14:creationId xmlns:p14="http://schemas.microsoft.com/office/powerpoint/2010/main" val="2305175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440285" y="702156"/>
            <a:ext cx="11305181"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7:  EDUCATION AND TRAINING FRAMEWORK</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TextBox 12">
            <a:extLst>
              <a:ext uri="{FF2B5EF4-FFF2-40B4-BE49-F238E27FC236}">
                <a16:creationId xmlns:a16="http://schemas.microsoft.com/office/drawing/2014/main" id="{51708ED5-BD4E-4698-941F-B845916205C3}"/>
              </a:ext>
            </a:extLst>
          </p:cNvPr>
          <p:cNvSpPr txBox="1"/>
          <p:nvPr/>
        </p:nvSpPr>
        <p:spPr>
          <a:xfrm>
            <a:off x="440286" y="1891454"/>
            <a:ext cx="11309338" cy="1477328"/>
          </a:xfrm>
          <a:prstGeom prst="rect">
            <a:avLst/>
          </a:prstGeom>
          <a:noFill/>
        </p:spPr>
        <p:txBody>
          <a:bodyPr wrap="square">
            <a:spAutoFit/>
          </a:bodyPr>
          <a:lstStyle/>
          <a:p>
            <a:r>
              <a:rPr lang="en-US" sz="1800" b="1" i="0" u="sng" strike="noStrike" baseline="0" dirty="0">
                <a:solidFill>
                  <a:schemeClr val="tx2"/>
                </a:solidFill>
              </a:rPr>
              <a:t>Non-formal education/training programs</a:t>
            </a:r>
          </a:p>
          <a:p>
            <a:endParaRPr lang="en-US" dirty="0">
              <a:solidFill>
                <a:schemeClr val="tx2"/>
              </a:solidFill>
            </a:endParaRPr>
          </a:p>
          <a:p>
            <a:pPr algn="just"/>
            <a:r>
              <a:rPr lang="en-US" dirty="0">
                <a:solidFill>
                  <a:schemeClr val="tx2"/>
                </a:solidFill>
              </a:rPr>
              <a:t>Non-formal education and training programs for </a:t>
            </a:r>
            <a:r>
              <a:rPr lang="en-US" sz="1800" b="0" i="0" u="none" strike="noStrike" baseline="0" dirty="0">
                <a:solidFill>
                  <a:schemeClr val="tx2"/>
                </a:solidFill>
              </a:rPr>
              <a:t>local farmers, agricultural entrepreneurs, including food processors, and other related stakeholders are available at UVI and in various local government departments and agencies. However, these programs need to be promoted and their accessibility and funding improved in local budget allocations. </a:t>
            </a:r>
            <a:endParaRPr lang="en-US" dirty="0">
              <a:solidFill>
                <a:schemeClr val="tx2"/>
              </a:solidFill>
            </a:endParaRPr>
          </a:p>
        </p:txBody>
      </p:sp>
      <p:sp>
        <p:nvSpPr>
          <p:cNvPr id="15" name="TextBox 14">
            <a:extLst>
              <a:ext uri="{FF2B5EF4-FFF2-40B4-BE49-F238E27FC236}">
                <a16:creationId xmlns:a16="http://schemas.microsoft.com/office/drawing/2014/main" id="{2ADABA14-37D3-4B0E-8C50-692032AFA60B}"/>
              </a:ext>
            </a:extLst>
          </p:cNvPr>
          <p:cNvSpPr txBox="1"/>
          <p:nvPr/>
        </p:nvSpPr>
        <p:spPr>
          <a:xfrm>
            <a:off x="440287" y="3489219"/>
            <a:ext cx="11428928" cy="646331"/>
          </a:xfrm>
          <a:prstGeom prst="rect">
            <a:avLst/>
          </a:prstGeom>
          <a:noFill/>
        </p:spPr>
        <p:txBody>
          <a:bodyPr wrap="square">
            <a:spAutoFit/>
          </a:bodyPr>
          <a:lstStyle/>
          <a:p>
            <a:pPr algn="just"/>
            <a:r>
              <a:rPr lang="en-US" sz="1800" b="0" i="0" u="none" strike="noStrike" baseline="0" dirty="0">
                <a:solidFill>
                  <a:schemeClr val="tx2"/>
                </a:solidFill>
              </a:rPr>
              <a:t>The Cooperative Extension Service (CES) of the UVI School of Agriculture is an outreach unit with expertise and experts in non-formal education/training programs and services for farmers, home gardeners, and residents. </a:t>
            </a:r>
            <a:endParaRPr lang="en-US" dirty="0">
              <a:solidFill>
                <a:schemeClr val="tx2"/>
              </a:solidFill>
            </a:endParaRPr>
          </a:p>
        </p:txBody>
      </p:sp>
      <p:sp>
        <p:nvSpPr>
          <p:cNvPr id="17" name="TextBox 16">
            <a:extLst>
              <a:ext uri="{FF2B5EF4-FFF2-40B4-BE49-F238E27FC236}">
                <a16:creationId xmlns:a16="http://schemas.microsoft.com/office/drawing/2014/main" id="{A8816253-11F0-4252-A3B3-2678BAD38D7D}"/>
              </a:ext>
            </a:extLst>
          </p:cNvPr>
          <p:cNvSpPr txBox="1"/>
          <p:nvPr/>
        </p:nvSpPr>
        <p:spPr>
          <a:xfrm>
            <a:off x="500082" y="4255987"/>
            <a:ext cx="11309338" cy="1754326"/>
          </a:xfrm>
          <a:prstGeom prst="rect">
            <a:avLst/>
          </a:prstGeom>
          <a:noFill/>
        </p:spPr>
        <p:txBody>
          <a:bodyPr wrap="square">
            <a:spAutoFit/>
          </a:bodyPr>
          <a:lstStyle/>
          <a:p>
            <a:pPr algn="just"/>
            <a:r>
              <a:rPr lang="en-US" sz="1800" b="0" i="0" u="none" strike="noStrike" baseline="0" dirty="0">
                <a:solidFill>
                  <a:schemeClr val="tx2"/>
                </a:solidFill>
              </a:rPr>
              <a:t>The main programs of the Cooperative Extension Service are: </a:t>
            </a:r>
          </a:p>
          <a:p>
            <a:pPr algn="just"/>
            <a:endParaRPr lang="en-US" dirty="0">
              <a:solidFill>
                <a:schemeClr val="tx2"/>
              </a:solidFill>
            </a:endParaRPr>
          </a:p>
          <a:p>
            <a:pPr marL="285750" indent="-285750" algn="just">
              <a:buClr>
                <a:schemeClr val="accent2"/>
              </a:buClr>
              <a:buFont typeface="Wingdings" panose="05000000000000000000" pitchFamily="2" charset="2"/>
              <a:buChar char="§"/>
            </a:pPr>
            <a:r>
              <a:rPr lang="en-US" sz="1800" b="0" i="0" u="none" strike="noStrike" baseline="0" dirty="0">
                <a:solidFill>
                  <a:schemeClr val="tx2"/>
                </a:solidFill>
              </a:rPr>
              <a:t>Agriculture and Natural Resources </a:t>
            </a:r>
          </a:p>
          <a:p>
            <a:pPr marL="285750" indent="-285750" algn="just">
              <a:buClr>
                <a:schemeClr val="accent2"/>
              </a:buClr>
              <a:buFont typeface="Wingdings" panose="05000000000000000000" pitchFamily="2" charset="2"/>
              <a:buChar char="§"/>
            </a:pPr>
            <a:r>
              <a:rPr lang="en-US" sz="1800" b="0" i="0" u="none" strike="noStrike" baseline="0" dirty="0">
                <a:solidFill>
                  <a:schemeClr val="tx2"/>
                </a:solidFill>
              </a:rPr>
              <a:t>4-H/Family and Consumer Science </a:t>
            </a:r>
          </a:p>
          <a:p>
            <a:pPr marL="285750" indent="-285750" algn="just">
              <a:buClr>
                <a:schemeClr val="accent2"/>
              </a:buClr>
              <a:buFont typeface="Wingdings" panose="05000000000000000000" pitchFamily="2" charset="2"/>
              <a:buChar char="§"/>
            </a:pPr>
            <a:r>
              <a:rPr lang="en-US" sz="1800" b="0" i="0" u="none" strike="noStrike" baseline="0" dirty="0">
                <a:solidFill>
                  <a:schemeClr val="tx2"/>
                </a:solidFill>
              </a:rPr>
              <a:t>Computer Training and Technology </a:t>
            </a:r>
          </a:p>
          <a:p>
            <a:pPr marL="285750" indent="-285750" algn="just">
              <a:buClr>
                <a:schemeClr val="accent2"/>
              </a:buClr>
              <a:buFont typeface="Wingdings" panose="05000000000000000000" pitchFamily="2" charset="2"/>
              <a:buChar char="§"/>
            </a:pPr>
            <a:r>
              <a:rPr lang="en-US" sz="1800" b="0" i="0" u="none" strike="noStrike" baseline="0" dirty="0">
                <a:solidFill>
                  <a:schemeClr val="tx2"/>
                </a:solidFill>
              </a:rPr>
              <a:t>Community Economic Development (planned) </a:t>
            </a:r>
          </a:p>
        </p:txBody>
      </p:sp>
      <p:sp>
        <p:nvSpPr>
          <p:cNvPr id="14" name="Content Placeholder 4">
            <a:extLst>
              <a:ext uri="{FF2B5EF4-FFF2-40B4-BE49-F238E27FC236}">
                <a16:creationId xmlns:a16="http://schemas.microsoft.com/office/drawing/2014/main" id="{A967D853-2F52-4E00-A80F-45D14D7D9F98}"/>
              </a:ext>
            </a:extLst>
          </p:cNvPr>
          <p:cNvSpPr txBox="1">
            <a:spLocks/>
          </p:cNvSpPr>
          <p:nvPr/>
        </p:nvSpPr>
        <p:spPr>
          <a:xfrm>
            <a:off x="456938" y="547808"/>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Tree>
    <p:extLst>
      <p:ext uri="{BB962C8B-B14F-4D97-AF65-F5344CB8AC3E}">
        <p14:creationId xmlns:p14="http://schemas.microsoft.com/office/powerpoint/2010/main" val="3233120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440285" y="702156"/>
            <a:ext cx="11305181"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7:  EDUCATION AND TRAINING FRAMEWORK</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TextBox 12">
            <a:extLst>
              <a:ext uri="{FF2B5EF4-FFF2-40B4-BE49-F238E27FC236}">
                <a16:creationId xmlns:a16="http://schemas.microsoft.com/office/drawing/2014/main" id="{51708ED5-BD4E-4698-941F-B845916205C3}"/>
              </a:ext>
            </a:extLst>
          </p:cNvPr>
          <p:cNvSpPr txBox="1"/>
          <p:nvPr/>
        </p:nvSpPr>
        <p:spPr>
          <a:xfrm>
            <a:off x="440286" y="1891454"/>
            <a:ext cx="11309338" cy="2308324"/>
          </a:xfrm>
          <a:prstGeom prst="rect">
            <a:avLst/>
          </a:prstGeom>
          <a:noFill/>
        </p:spPr>
        <p:txBody>
          <a:bodyPr wrap="square">
            <a:spAutoFit/>
          </a:bodyPr>
          <a:lstStyle/>
          <a:p>
            <a:r>
              <a:rPr lang="en-US" sz="1800" b="1" i="0" u="sng" strike="noStrike" baseline="0" dirty="0">
                <a:solidFill>
                  <a:schemeClr val="tx2"/>
                </a:solidFill>
              </a:rPr>
              <a:t>Non-Formal Education/Training </a:t>
            </a:r>
            <a:r>
              <a:rPr lang="en-US" b="1" u="sng" dirty="0">
                <a:solidFill>
                  <a:schemeClr val="tx2"/>
                </a:solidFill>
              </a:rPr>
              <a:t>P</a:t>
            </a:r>
            <a:r>
              <a:rPr lang="en-US" sz="1800" b="1" i="0" u="sng" strike="noStrike" baseline="0" dirty="0">
                <a:solidFill>
                  <a:schemeClr val="tx2"/>
                </a:solidFill>
              </a:rPr>
              <a:t>rograms</a:t>
            </a:r>
          </a:p>
          <a:p>
            <a:endParaRPr lang="en-US" dirty="0">
              <a:solidFill>
                <a:schemeClr val="tx2"/>
              </a:solidFill>
            </a:endParaRPr>
          </a:p>
          <a:p>
            <a:pPr algn="just"/>
            <a:r>
              <a:rPr lang="en-US" dirty="0">
                <a:solidFill>
                  <a:schemeClr val="tx2"/>
                </a:solidFill>
              </a:rPr>
              <a:t>The VI Department of Agriculture Programs and Services such as land development and maintenance, beekeeping training, record keeping, backyard farming, composting, and more are very important to Farmers </a:t>
            </a:r>
          </a:p>
          <a:p>
            <a:pPr algn="just"/>
            <a:endParaRPr lang="en-US" dirty="0">
              <a:solidFill>
                <a:schemeClr val="tx2"/>
              </a:solidFill>
            </a:endParaRPr>
          </a:p>
          <a:p>
            <a:pPr algn="just"/>
            <a:r>
              <a:rPr lang="en-US" dirty="0">
                <a:solidFill>
                  <a:schemeClr val="tx2"/>
                </a:solidFill>
              </a:rPr>
              <a:t>In summary, the informal and non-formal education  programs are useful to current Farmers and the formal education programs are for preparing future Farmers.  It will be offer better promotion of the programs for Farmers to take advantage. </a:t>
            </a:r>
          </a:p>
        </p:txBody>
      </p:sp>
      <p:sp>
        <p:nvSpPr>
          <p:cNvPr id="11" name="Content Placeholder 4">
            <a:extLst>
              <a:ext uri="{FF2B5EF4-FFF2-40B4-BE49-F238E27FC236}">
                <a16:creationId xmlns:a16="http://schemas.microsoft.com/office/drawing/2014/main" id="{90EE442C-8E17-4CBB-8B54-EDF62B2D720E}"/>
              </a:ext>
            </a:extLst>
          </p:cNvPr>
          <p:cNvSpPr txBox="1">
            <a:spLocks/>
          </p:cNvSpPr>
          <p:nvPr/>
        </p:nvSpPr>
        <p:spPr>
          <a:xfrm>
            <a:off x="456938" y="547808"/>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Tree>
    <p:extLst>
      <p:ext uri="{BB962C8B-B14F-4D97-AF65-F5344CB8AC3E}">
        <p14:creationId xmlns:p14="http://schemas.microsoft.com/office/powerpoint/2010/main" val="21254004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440285" y="702156"/>
            <a:ext cx="11305181"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COMPREHENSIVE AGRICULTURE EDUCATION </a:t>
            </a:r>
            <a:br>
              <a:rPr lang="en-US" dirty="0">
                <a:solidFill>
                  <a:srgbClr val="FFFFFF"/>
                </a:solidFill>
                <a:latin typeface="Arial Black" panose="020B0A04020102020204" pitchFamily="34" charset="0"/>
              </a:rPr>
            </a:br>
            <a:r>
              <a:rPr lang="en-US" dirty="0">
                <a:solidFill>
                  <a:srgbClr val="FFFFFF"/>
                </a:solidFill>
                <a:latin typeface="Arial Black" panose="020B0A04020102020204" pitchFamily="34" charset="0"/>
              </a:rPr>
              <a:t>FOR THE VIRGIN ISLANDS</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Logo&#10;&#10;Description automatically generated">
            <a:extLst>
              <a:ext uri="{FF2B5EF4-FFF2-40B4-BE49-F238E27FC236}">
                <a16:creationId xmlns:a16="http://schemas.microsoft.com/office/drawing/2014/main" id="{EC8179A1-E676-4031-A969-CF1B1CE82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854" y="1865915"/>
            <a:ext cx="3667125" cy="4876800"/>
          </a:xfrm>
          <a:prstGeom prst="rect">
            <a:avLst/>
          </a:prstGeom>
        </p:spPr>
      </p:pic>
      <p:cxnSp>
        <p:nvCxnSpPr>
          <p:cNvPr id="8" name="Straight Arrow Connector 7">
            <a:extLst>
              <a:ext uri="{FF2B5EF4-FFF2-40B4-BE49-F238E27FC236}">
                <a16:creationId xmlns:a16="http://schemas.microsoft.com/office/drawing/2014/main" id="{26744646-2DA3-480B-9603-629744774C4E}"/>
              </a:ext>
            </a:extLst>
          </p:cNvPr>
          <p:cNvCxnSpPr>
            <a:cxnSpLocks/>
          </p:cNvCxnSpPr>
          <p:nvPr/>
        </p:nvCxnSpPr>
        <p:spPr>
          <a:xfrm flipV="1">
            <a:off x="2218316" y="5771268"/>
            <a:ext cx="3402555" cy="1"/>
          </a:xfrm>
          <a:prstGeom prst="straightConnector1">
            <a:avLst/>
          </a:prstGeom>
          <a:ln w="69850">
            <a:tailEnd type="triangle"/>
          </a:ln>
        </p:spPr>
        <p:style>
          <a:lnRef idx="2">
            <a:schemeClr val="accent2"/>
          </a:lnRef>
          <a:fillRef idx="0">
            <a:schemeClr val="accent2"/>
          </a:fillRef>
          <a:effectRef idx="1">
            <a:schemeClr val="accent2"/>
          </a:effectRef>
          <a:fontRef idx="minor">
            <a:schemeClr val="tx1"/>
          </a:fontRef>
        </p:style>
      </p:cxnSp>
      <p:sp>
        <p:nvSpPr>
          <p:cNvPr id="9" name="TextBox 8">
            <a:extLst>
              <a:ext uri="{FF2B5EF4-FFF2-40B4-BE49-F238E27FC236}">
                <a16:creationId xmlns:a16="http://schemas.microsoft.com/office/drawing/2014/main" id="{AA08BF2C-D6FD-45DA-8D76-A9D56F77A939}"/>
              </a:ext>
            </a:extLst>
          </p:cNvPr>
          <p:cNvSpPr txBox="1"/>
          <p:nvPr/>
        </p:nvSpPr>
        <p:spPr>
          <a:xfrm>
            <a:off x="295276" y="5554413"/>
            <a:ext cx="1845328"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b="1" dirty="0"/>
              <a:t>PreK</a:t>
            </a:r>
          </a:p>
        </p:txBody>
      </p:sp>
      <p:cxnSp>
        <p:nvCxnSpPr>
          <p:cNvPr id="20" name="Straight Arrow Connector 19">
            <a:extLst>
              <a:ext uri="{FF2B5EF4-FFF2-40B4-BE49-F238E27FC236}">
                <a16:creationId xmlns:a16="http://schemas.microsoft.com/office/drawing/2014/main" id="{05FB75DE-A328-48D4-82A8-BC4737195554}"/>
              </a:ext>
            </a:extLst>
          </p:cNvPr>
          <p:cNvCxnSpPr>
            <a:cxnSpLocks/>
          </p:cNvCxnSpPr>
          <p:nvPr/>
        </p:nvCxnSpPr>
        <p:spPr>
          <a:xfrm flipV="1">
            <a:off x="2214282" y="5054297"/>
            <a:ext cx="3406589" cy="1"/>
          </a:xfrm>
          <a:prstGeom prst="straightConnector1">
            <a:avLst/>
          </a:prstGeom>
          <a:ln w="69850">
            <a:tailEnd type="triangle"/>
          </a:ln>
        </p:spPr>
        <p:style>
          <a:lnRef idx="2">
            <a:schemeClr val="accent2"/>
          </a:lnRef>
          <a:fillRef idx="0">
            <a:schemeClr val="accent2"/>
          </a:fillRef>
          <a:effectRef idx="1">
            <a:schemeClr val="accent2"/>
          </a:effectRef>
          <a:fontRef idx="minor">
            <a:schemeClr val="tx1"/>
          </a:fontRef>
        </p:style>
      </p:cxnSp>
      <p:sp>
        <p:nvSpPr>
          <p:cNvPr id="21" name="TextBox 20">
            <a:extLst>
              <a:ext uri="{FF2B5EF4-FFF2-40B4-BE49-F238E27FC236}">
                <a16:creationId xmlns:a16="http://schemas.microsoft.com/office/drawing/2014/main" id="{C58389E1-99E3-453A-8384-9F3ADA54E50E}"/>
              </a:ext>
            </a:extLst>
          </p:cNvPr>
          <p:cNvSpPr txBox="1"/>
          <p:nvPr/>
        </p:nvSpPr>
        <p:spPr>
          <a:xfrm>
            <a:off x="295276" y="4869630"/>
            <a:ext cx="1845328" cy="3693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b="1" dirty="0"/>
              <a:t>Elementary</a:t>
            </a:r>
          </a:p>
        </p:txBody>
      </p:sp>
      <p:cxnSp>
        <p:nvCxnSpPr>
          <p:cNvPr id="22" name="Straight Arrow Connector 21">
            <a:extLst>
              <a:ext uri="{FF2B5EF4-FFF2-40B4-BE49-F238E27FC236}">
                <a16:creationId xmlns:a16="http://schemas.microsoft.com/office/drawing/2014/main" id="{DB0513C9-18CD-4D7A-A757-8FC541ADC3FC}"/>
              </a:ext>
            </a:extLst>
          </p:cNvPr>
          <p:cNvCxnSpPr>
            <a:cxnSpLocks/>
          </p:cNvCxnSpPr>
          <p:nvPr/>
        </p:nvCxnSpPr>
        <p:spPr>
          <a:xfrm>
            <a:off x="2214282" y="4567036"/>
            <a:ext cx="3406589" cy="0"/>
          </a:xfrm>
          <a:prstGeom prst="straightConnector1">
            <a:avLst/>
          </a:prstGeom>
          <a:ln w="69850">
            <a:tailEnd type="triangle"/>
          </a:ln>
        </p:spPr>
        <p:style>
          <a:lnRef idx="2">
            <a:schemeClr val="accent2"/>
          </a:lnRef>
          <a:fillRef idx="0">
            <a:schemeClr val="accent2"/>
          </a:fillRef>
          <a:effectRef idx="1">
            <a:schemeClr val="accent2"/>
          </a:effectRef>
          <a:fontRef idx="minor">
            <a:schemeClr val="tx1"/>
          </a:fontRef>
        </p:style>
      </p:cxnSp>
      <p:sp>
        <p:nvSpPr>
          <p:cNvPr id="23" name="TextBox 22">
            <a:extLst>
              <a:ext uri="{FF2B5EF4-FFF2-40B4-BE49-F238E27FC236}">
                <a16:creationId xmlns:a16="http://schemas.microsoft.com/office/drawing/2014/main" id="{62ED9398-852D-45CE-A24D-4B792E36B72A}"/>
              </a:ext>
            </a:extLst>
          </p:cNvPr>
          <p:cNvSpPr txBox="1"/>
          <p:nvPr/>
        </p:nvSpPr>
        <p:spPr>
          <a:xfrm>
            <a:off x="295276" y="4382370"/>
            <a:ext cx="1845328"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b="1" dirty="0"/>
              <a:t>Middle School</a:t>
            </a:r>
          </a:p>
        </p:txBody>
      </p:sp>
      <p:sp>
        <p:nvSpPr>
          <p:cNvPr id="12" name="TextBox 11">
            <a:extLst>
              <a:ext uri="{FF2B5EF4-FFF2-40B4-BE49-F238E27FC236}">
                <a16:creationId xmlns:a16="http://schemas.microsoft.com/office/drawing/2014/main" id="{B5585DC9-6AE9-45E3-8813-B369ADA4B1EF}"/>
              </a:ext>
            </a:extLst>
          </p:cNvPr>
          <p:cNvSpPr txBox="1"/>
          <p:nvPr/>
        </p:nvSpPr>
        <p:spPr>
          <a:xfrm>
            <a:off x="7945150" y="1953664"/>
            <a:ext cx="3799464" cy="1892826"/>
          </a:xfrm>
          <a:prstGeom prst="rect">
            <a:avLst/>
          </a:prstGeom>
          <a:gradFill>
            <a:gsLst>
              <a:gs pos="100000">
                <a:schemeClr val="accent4">
                  <a:lumMod val="60000"/>
                  <a:lumOff val="40000"/>
                </a:schemeClr>
              </a:gs>
              <a:gs pos="100000">
                <a:schemeClr val="accent4">
                  <a:lumMod val="20000"/>
                  <a:lumOff val="80000"/>
                </a:schemeClr>
              </a:gs>
              <a:gs pos="100000">
                <a:schemeClr val="accent4">
                  <a:lumMod val="75000"/>
                </a:schemeClr>
              </a:gs>
            </a:gsLst>
          </a:gradFill>
          <a:ln>
            <a:solidFill>
              <a:srgbClr val="588279"/>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300" b="1" i="0" u="sng" strike="noStrike" baseline="0" dirty="0">
                <a:solidFill>
                  <a:schemeClr val="tx1"/>
                </a:solidFill>
              </a:rPr>
              <a:t>College Level:</a:t>
            </a:r>
          </a:p>
          <a:p>
            <a:r>
              <a:rPr lang="en-US" sz="1300" b="0" i="0" u="none" strike="noStrike" baseline="0" dirty="0">
                <a:solidFill>
                  <a:schemeClr val="tx1"/>
                </a:solidFill>
              </a:rPr>
              <a:t>The certificates and associate of applied science degrees are designed to prepare students for entry-level jobs and career opportunities in agriculture and agriculture-related fields.   </a:t>
            </a:r>
          </a:p>
          <a:p>
            <a:r>
              <a:rPr lang="en-US" sz="1300" b="1" u="sng" dirty="0">
                <a:solidFill>
                  <a:schemeClr val="tx1"/>
                </a:solidFill>
              </a:rPr>
              <a:t>Programs:  </a:t>
            </a:r>
            <a:r>
              <a:rPr lang="en-US" sz="1300" u="none" strike="noStrike" baseline="0" dirty="0">
                <a:solidFill>
                  <a:schemeClr val="tx1"/>
                </a:solidFill>
              </a:rPr>
              <a:t>Animal science,  Agricultural </a:t>
            </a:r>
            <a:r>
              <a:rPr lang="en-US" sz="1300" dirty="0">
                <a:solidFill>
                  <a:schemeClr val="tx1"/>
                </a:solidFill>
              </a:rPr>
              <a:t>B</a:t>
            </a:r>
            <a:r>
              <a:rPr lang="en-US" sz="1300" u="none" strike="noStrike" baseline="0" dirty="0">
                <a:solidFill>
                  <a:schemeClr val="tx1"/>
                </a:solidFill>
              </a:rPr>
              <a:t>usiness,  Agrotourism,  </a:t>
            </a:r>
            <a:r>
              <a:rPr lang="en-US" sz="1300" dirty="0">
                <a:solidFill>
                  <a:schemeClr val="tx1"/>
                </a:solidFill>
              </a:rPr>
              <a:t>A</a:t>
            </a:r>
            <a:r>
              <a:rPr lang="en-US" sz="1300" u="none" strike="noStrike" baseline="0" dirty="0">
                <a:solidFill>
                  <a:schemeClr val="tx1"/>
                </a:solidFill>
              </a:rPr>
              <a:t>groecology,  </a:t>
            </a:r>
            <a:r>
              <a:rPr lang="en-US" sz="1300" dirty="0">
                <a:solidFill>
                  <a:schemeClr val="tx1"/>
                </a:solidFill>
              </a:rPr>
              <a:t>A</a:t>
            </a:r>
            <a:r>
              <a:rPr lang="en-US" sz="1300" u="none" strike="noStrike" baseline="0" dirty="0">
                <a:solidFill>
                  <a:schemeClr val="tx1"/>
                </a:solidFill>
              </a:rPr>
              <a:t>quaculture, Nursery Management, Forestry, </a:t>
            </a:r>
            <a:r>
              <a:rPr lang="en-US" sz="1300" dirty="0">
                <a:solidFill>
                  <a:schemeClr val="tx1"/>
                </a:solidFill>
              </a:rPr>
              <a:t>H</a:t>
            </a:r>
            <a:r>
              <a:rPr lang="en-US" sz="1300" u="none" strike="noStrike" baseline="0" dirty="0">
                <a:solidFill>
                  <a:schemeClr val="tx1"/>
                </a:solidFill>
              </a:rPr>
              <a:t>orticulture, </a:t>
            </a:r>
            <a:r>
              <a:rPr lang="en-US" sz="1300" dirty="0">
                <a:solidFill>
                  <a:schemeClr val="tx1"/>
                </a:solidFill>
              </a:rPr>
              <a:t>C</a:t>
            </a:r>
            <a:r>
              <a:rPr lang="en-US" sz="1300" u="none" strike="noStrike" baseline="0" dirty="0">
                <a:solidFill>
                  <a:schemeClr val="tx1"/>
                </a:solidFill>
              </a:rPr>
              <a:t>annabis </a:t>
            </a:r>
            <a:r>
              <a:rPr lang="en-US" sz="1300" dirty="0">
                <a:solidFill>
                  <a:schemeClr val="tx1"/>
                </a:solidFill>
              </a:rPr>
              <a:t>S</a:t>
            </a:r>
            <a:r>
              <a:rPr lang="en-US" sz="1300" u="none" strike="noStrike" baseline="0" dirty="0">
                <a:solidFill>
                  <a:schemeClr val="tx1"/>
                </a:solidFill>
              </a:rPr>
              <a:t>cience, Regulatory </a:t>
            </a:r>
            <a:r>
              <a:rPr lang="en-US" sz="1300" dirty="0">
                <a:solidFill>
                  <a:schemeClr val="tx1"/>
                </a:solidFill>
              </a:rPr>
              <a:t>S</a:t>
            </a:r>
            <a:r>
              <a:rPr lang="en-US" sz="1300" u="none" strike="noStrike" baseline="0" dirty="0">
                <a:solidFill>
                  <a:schemeClr val="tx1"/>
                </a:solidFill>
              </a:rPr>
              <a:t>cience</a:t>
            </a:r>
            <a:r>
              <a:rPr lang="en-US" sz="1300" dirty="0">
                <a:solidFill>
                  <a:schemeClr val="tx1"/>
                </a:solidFill>
              </a:rPr>
              <a:t>, </a:t>
            </a:r>
            <a:r>
              <a:rPr lang="en-US" sz="1300" u="none" strike="noStrike" baseline="0" dirty="0">
                <a:solidFill>
                  <a:schemeClr val="tx1"/>
                </a:solidFill>
              </a:rPr>
              <a:t>General </a:t>
            </a:r>
            <a:r>
              <a:rPr lang="en-US" sz="1300" dirty="0">
                <a:solidFill>
                  <a:schemeClr val="tx1"/>
                </a:solidFill>
              </a:rPr>
              <a:t>A</a:t>
            </a:r>
            <a:r>
              <a:rPr lang="en-US" sz="1300" u="none" strike="noStrike" baseline="0" dirty="0">
                <a:solidFill>
                  <a:schemeClr val="tx1"/>
                </a:solidFill>
              </a:rPr>
              <a:t>griculture</a:t>
            </a:r>
            <a:endParaRPr lang="en-US" sz="1300" dirty="0">
              <a:solidFill>
                <a:schemeClr val="tx1"/>
              </a:solidFill>
            </a:endParaRPr>
          </a:p>
        </p:txBody>
      </p:sp>
      <p:cxnSp>
        <p:nvCxnSpPr>
          <p:cNvPr id="27" name="Straight Arrow Connector 26">
            <a:extLst>
              <a:ext uri="{FF2B5EF4-FFF2-40B4-BE49-F238E27FC236}">
                <a16:creationId xmlns:a16="http://schemas.microsoft.com/office/drawing/2014/main" id="{C40A303D-5C00-4FAB-81C6-5E30F7756417}"/>
              </a:ext>
            </a:extLst>
          </p:cNvPr>
          <p:cNvCxnSpPr>
            <a:cxnSpLocks/>
          </p:cNvCxnSpPr>
          <p:nvPr/>
        </p:nvCxnSpPr>
        <p:spPr>
          <a:xfrm>
            <a:off x="2214282" y="4140208"/>
            <a:ext cx="3406589" cy="0"/>
          </a:xfrm>
          <a:prstGeom prst="straightConnector1">
            <a:avLst/>
          </a:prstGeom>
          <a:ln w="69850">
            <a:tailEnd type="triangle"/>
          </a:ln>
        </p:spPr>
        <p:style>
          <a:lnRef idx="2">
            <a:schemeClr val="accent2"/>
          </a:lnRef>
          <a:fillRef idx="0">
            <a:schemeClr val="accent2"/>
          </a:fillRef>
          <a:effectRef idx="1">
            <a:schemeClr val="accent2"/>
          </a:effectRef>
          <a:fontRef idx="minor">
            <a:schemeClr val="tx1"/>
          </a:fontRef>
        </p:style>
      </p:cxnSp>
      <p:sp>
        <p:nvSpPr>
          <p:cNvPr id="28" name="TextBox 27">
            <a:extLst>
              <a:ext uri="{FF2B5EF4-FFF2-40B4-BE49-F238E27FC236}">
                <a16:creationId xmlns:a16="http://schemas.microsoft.com/office/drawing/2014/main" id="{DC217C4B-86FB-40C5-8F4D-1C33C6013583}"/>
              </a:ext>
            </a:extLst>
          </p:cNvPr>
          <p:cNvSpPr txBox="1"/>
          <p:nvPr/>
        </p:nvSpPr>
        <p:spPr>
          <a:xfrm>
            <a:off x="286993" y="3886274"/>
            <a:ext cx="1845328"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b="1" dirty="0"/>
              <a:t>High School</a:t>
            </a:r>
          </a:p>
        </p:txBody>
      </p:sp>
      <p:cxnSp>
        <p:nvCxnSpPr>
          <p:cNvPr id="33" name="Straight Arrow Connector 32">
            <a:extLst>
              <a:ext uri="{FF2B5EF4-FFF2-40B4-BE49-F238E27FC236}">
                <a16:creationId xmlns:a16="http://schemas.microsoft.com/office/drawing/2014/main" id="{7E3E3E73-DD3A-4C24-8853-31A2E1712D6C}"/>
              </a:ext>
            </a:extLst>
          </p:cNvPr>
          <p:cNvCxnSpPr>
            <a:cxnSpLocks/>
          </p:cNvCxnSpPr>
          <p:nvPr/>
        </p:nvCxnSpPr>
        <p:spPr>
          <a:xfrm>
            <a:off x="2214282" y="3420952"/>
            <a:ext cx="2590800" cy="0"/>
          </a:xfrm>
          <a:prstGeom prst="straightConnector1">
            <a:avLst/>
          </a:prstGeom>
          <a:ln w="69850">
            <a:tailEnd type="triangle"/>
          </a:ln>
        </p:spPr>
        <p:style>
          <a:lnRef idx="2">
            <a:schemeClr val="accent2"/>
          </a:lnRef>
          <a:fillRef idx="0">
            <a:schemeClr val="accent2"/>
          </a:fillRef>
          <a:effectRef idx="1">
            <a:schemeClr val="accent2"/>
          </a:effectRef>
          <a:fontRef idx="minor">
            <a:schemeClr val="tx1"/>
          </a:fontRef>
        </p:style>
      </p:cxnSp>
      <p:sp>
        <p:nvSpPr>
          <p:cNvPr id="34" name="TextBox 33">
            <a:extLst>
              <a:ext uri="{FF2B5EF4-FFF2-40B4-BE49-F238E27FC236}">
                <a16:creationId xmlns:a16="http://schemas.microsoft.com/office/drawing/2014/main" id="{1B88CF66-69AE-435F-92DA-FDCD38F3EDB2}"/>
              </a:ext>
            </a:extLst>
          </p:cNvPr>
          <p:cNvSpPr txBox="1"/>
          <p:nvPr/>
        </p:nvSpPr>
        <p:spPr>
          <a:xfrm>
            <a:off x="295276" y="3236286"/>
            <a:ext cx="1845328" cy="369332"/>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b="1" dirty="0"/>
              <a:t>College</a:t>
            </a:r>
          </a:p>
        </p:txBody>
      </p:sp>
      <p:sp>
        <p:nvSpPr>
          <p:cNvPr id="24" name="TextBox 23">
            <a:extLst>
              <a:ext uri="{FF2B5EF4-FFF2-40B4-BE49-F238E27FC236}">
                <a16:creationId xmlns:a16="http://schemas.microsoft.com/office/drawing/2014/main" id="{4F3101CA-0C0A-4A8A-B44C-1C152A4BBC3F}"/>
              </a:ext>
            </a:extLst>
          </p:cNvPr>
          <p:cNvSpPr txBox="1"/>
          <p:nvPr/>
        </p:nvSpPr>
        <p:spPr>
          <a:xfrm>
            <a:off x="7945150" y="5507586"/>
            <a:ext cx="3810477" cy="1092607"/>
          </a:xfrm>
          <a:prstGeom prst="rect">
            <a:avLst/>
          </a:prstGeom>
          <a:solidFill>
            <a:srgbClr val="09D792"/>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buClr>
                <a:schemeClr val="accent2"/>
              </a:buClr>
            </a:pPr>
            <a:r>
              <a:rPr lang="en-US" sz="1300" b="1" u="sng" dirty="0">
                <a:effectLst/>
                <a:ea typeface="Calibri" panose="020F0502020204030204" pitchFamily="34" charset="0"/>
              </a:rPr>
              <a:t>PreK – Elementary:</a:t>
            </a:r>
          </a:p>
          <a:p>
            <a:pPr>
              <a:buClr>
                <a:schemeClr val="accent2"/>
              </a:buClr>
            </a:pPr>
            <a:r>
              <a:rPr lang="en-US" sz="1300" dirty="0">
                <a:effectLst/>
                <a:ea typeface="Calibri" panose="020F0502020204030204" pitchFamily="34" charset="0"/>
              </a:rPr>
              <a:t>The Plan recommends establishing and funding the USDA Agriculture in the Classroom (AITC) program/initiative in the Virgin Islands at the pre-kindergarten and elementary levels.</a:t>
            </a:r>
            <a:endParaRPr lang="en-US" sz="1300" dirty="0"/>
          </a:p>
        </p:txBody>
      </p:sp>
      <p:sp>
        <p:nvSpPr>
          <p:cNvPr id="32" name="TextBox 31">
            <a:extLst>
              <a:ext uri="{FF2B5EF4-FFF2-40B4-BE49-F238E27FC236}">
                <a16:creationId xmlns:a16="http://schemas.microsoft.com/office/drawing/2014/main" id="{5EE73603-E536-4C53-A7B6-F2C32B73DF92}"/>
              </a:ext>
            </a:extLst>
          </p:cNvPr>
          <p:cNvSpPr txBox="1"/>
          <p:nvPr/>
        </p:nvSpPr>
        <p:spPr>
          <a:xfrm>
            <a:off x="7945150" y="4048506"/>
            <a:ext cx="3799464" cy="1292662"/>
          </a:xfrm>
          <a:prstGeom prst="rect">
            <a:avLst/>
          </a:prstGeom>
          <a:solidFill>
            <a:srgbClr val="DFDA00"/>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buClr>
                <a:schemeClr val="accent2"/>
              </a:buClr>
            </a:pPr>
            <a:r>
              <a:rPr lang="en-US" sz="1300" b="1" u="sng" dirty="0"/>
              <a:t>Middle – High School:</a:t>
            </a:r>
          </a:p>
          <a:p>
            <a:pPr>
              <a:buClr>
                <a:schemeClr val="accent2"/>
              </a:buClr>
            </a:pPr>
            <a:r>
              <a:rPr lang="en-US" sz="1300" dirty="0"/>
              <a:t>The Virgin Islands Agricultural Education System Curriculum Frameworks developed in 2002 by P.E.A.C.E. International LLC contains all the necessary courses that meet the standard and criteria for an agricultural education program.</a:t>
            </a:r>
          </a:p>
        </p:txBody>
      </p:sp>
    </p:spTree>
    <p:extLst>
      <p:ext uri="{BB962C8B-B14F-4D97-AF65-F5344CB8AC3E}">
        <p14:creationId xmlns:p14="http://schemas.microsoft.com/office/powerpoint/2010/main" val="27634110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Content Placeholder 4">
            <a:extLst>
              <a:ext uri="{FF2B5EF4-FFF2-40B4-BE49-F238E27FC236}">
                <a16:creationId xmlns:a16="http://schemas.microsoft.com/office/drawing/2014/main" id="{A430235E-9DBD-4A79-946F-D6D7732EC280}"/>
              </a:ext>
            </a:extLst>
          </p:cNvPr>
          <p:cNvSpPr txBox="1">
            <a:spLocks/>
          </p:cNvSpPr>
          <p:nvPr/>
        </p:nvSpPr>
        <p:spPr>
          <a:xfrm>
            <a:off x="446534" y="604229"/>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SUBCOMMITTEE</a:t>
            </a:r>
          </a:p>
        </p:txBody>
      </p:sp>
      <p:sp>
        <p:nvSpPr>
          <p:cNvPr id="18" name="Content Placeholder 4">
            <a:extLst>
              <a:ext uri="{FF2B5EF4-FFF2-40B4-BE49-F238E27FC236}">
                <a16:creationId xmlns:a16="http://schemas.microsoft.com/office/drawing/2014/main" id="{82661792-04DB-42DA-A67A-4BB3FD093293}"/>
              </a:ext>
            </a:extLst>
          </p:cNvPr>
          <p:cNvSpPr txBox="1">
            <a:spLocks/>
          </p:cNvSpPr>
          <p:nvPr/>
        </p:nvSpPr>
        <p:spPr>
          <a:xfrm>
            <a:off x="3148314" y="3615427"/>
            <a:ext cx="8597153" cy="1438869"/>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630000" lvl="2" indent="0">
              <a:buNone/>
            </a:pPr>
            <a:r>
              <a:rPr lang="en-US" sz="2000" b="1" dirty="0"/>
              <a:t>Chairperson:  </a:t>
            </a:r>
            <a:r>
              <a:rPr lang="en-US" sz="2000" dirty="0"/>
              <a:t>Dr. David Hall -		President 															University of the Virgin Islands</a:t>
            </a:r>
          </a:p>
          <a:p>
            <a:pPr marL="630000" lvl="2" indent="0">
              <a:buNone/>
            </a:pPr>
            <a:r>
              <a:rPr lang="en-US" sz="2000" b="1" dirty="0"/>
              <a:t>Member(s):  	</a:t>
            </a:r>
            <a:r>
              <a:rPr lang="en-US" sz="2000" dirty="0"/>
              <a:t>Dr. Usman Adamu -	Dean of the School of Agriculture 										University of the Virgin Islands</a:t>
            </a:r>
          </a:p>
          <a:p>
            <a:pPr marL="630000" lvl="2" indent="0">
              <a:buNone/>
            </a:pPr>
            <a:r>
              <a:rPr lang="en-US" sz="2000" dirty="0"/>
              <a:t>				Dr. Kendra Harris -	Dean of the School of Business 										University of the Virgin Islands</a:t>
            </a:r>
          </a:p>
          <a:p>
            <a:pPr marL="630000" lvl="2" indent="0">
              <a:buNone/>
            </a:pPr>
            <a:endParaRPr lang="en-US" sz="2000" dirty="0"/>
          </a:p>
          <a:p>
            <a:pPr marL="630000" lvl="2" indent="0">
              <a:buNone/>
            </a:pPr>
            <a:endParaRPr lang="en-US" sz="2000" dirty="0"/>
          </a:p>
          <a:p>
            <a:pPr marL="630000" lvl="2" indent="0">
              <a:buNone/>
            </a:pPr>
            <a:r>
              <a:rPr lang="en-US" sz="2000" dirty="0"/>
              <a:t>										</a:t>
            </a:r>
          </a:p>
          <a:p>
            <a:pPr marL="630000" lvl="2" indent="0">
              <a:buNone/>
            </a:pPr>
            <a:r>
              <a:rPr lang="en-US" sz="2000" dirty="0"/>
              <a:t>	</a:t>
            </a:r>
          </a:p>
        </p:txBody>
      </p:sp>
      <p:pic>
        <p:nvPicPr>
          <p:cNvPr id="22" name="Content Placeholder 24" descr="A picture containing tree, outdoor, plant&#10;&#10;Description automatically generated">
            <a:extLst>
              <a:ext uri="{FF2B5EF4-FFF2-40B4-BE49-F238E27FC236}">
                <a16:creationId xmlns:a16="http://schemas.microsoft.com/office/drawing/2014/main" id="{7A8E2BF0-175F-4A4B-8E8D-6C3576EDCA0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2711" r="22710" b="1"/>
          <a:stretch/>
        </p:blipFill>
        <p:spPr>
          <a:xfrm>
            <a:off x="440286" y="2278179"/>
            <a:ext cx="3115931" cy="3810747"/>
          </a:xfrm>
          <a:prstGeom prst="rect">
            <a:avLst/>
          </a:prstGeom>
        </p:spPr>
      </p:pic>
      <p:sp>
        <p:nvSpPr>
          <p:cNvPr id="15" name="Title 1">
            <a:extLst>
              <a:ext uri="{FF2B5EF4-FFF2-40B4-BE49-F238E27FC236}">
                <a16:creationId xmlns:a16="http://schemas.microsoft.com/office/drawing/2014/main" id="{FDB2ECE5-2EBE-4CEA-9057-7160DEC07595}"/>
              </a:ext>
            </a:extLst>
          </p:cNvPr>
          <p:cNvSpPr>
            <a:spLocks noGrp="1"/>
          </p:cNvSpPr>
          <p:nvPr>
            <p:ph type="title"/>
          </p:nvPr>
        </p:nvSpPr>
        <p:spPr>
          <a:xfrm>
            <a:off x="446535" y="821010"/>
            <a:ext cx="11298932"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8:  DATA AND ANALYSIS FRAMEWORK</a:t>
            </a:r>
          </a:p>
        </p:txBody>
      </p:sp>
    </p:spTree>
    <p:extLst>
      <p:ext uri="{BB962C8B-B14F-4D97-AF65-F5344CB8AC3E}">
        <p14:creationId xmlns:p14="http://schemas.microsoft.com/office/powerpoint/2010/main" val="39272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446535" y="821010"/>
            <a:ext cx="11298932"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8:  DATA AND ANALYSIS FRAMEWORK</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Content Placeholder 4">
            <a:extLst>
              <a:ext uri="{FF2B5EF4-FFF2-40B4-BE49-F238E27FC236}">
                <a16:creationId xmlns:a16="http://schemas.microsoft.com/office/drawing/2014/main" id="{32F716E9-C30F-45D5-91CD-095FB3F4C69D}"/>
              </a:ext>
            </a:extLst>
          </p:cNvPr>
          <p:cNvSpPr txBox="1">
            <a:spLocks/>
          </p:cNvSpPr>
          <p:nvPr/>
        </p:nvSpPr>
        <p:spPr>
          <a:xfrm>
            <a:off x="340943" y="1865915"/>
            <a:ext cx="11505094" cy="4143048"/>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177165" indent="0" algn="just">
              <a:spcBef>
                <a:spcPts val="0"/>
              </a:spcBef>
              <a:spcAft>
                <a:spcPts val="0"/>
              </a:spcAft>
              <a:buNone/>
            </a:pPr>
            <a:endParaRPr lang="en-US" b="1" u="sng" dirty="0">
              <a:effectLst/>
              <a:ea typeface="Calibri" panose="020F0502020204030204" pitchFamily="34" charset="0"/>
            </a:endParaRPr>
          </a:p>
          <a:p>
            <a:pPr marL="594000" lvl="2" algn="just">
              <a:spcBef>
                <a:spcPts val="0"/>
              </a:spcBef>
              <a:spcAft>
                <a:spcPts val="0"/>
              </a:spcAft>
            </a:pPr>
            <a:r>
              <a:rPr lang="en-US" sz="1800" dirty="0">
                <a:ea typeface="Calibri" panose="020F0502020204030204" pitchFamily="34" charset="0"/>
              </a:rPr>
              <a:t>Develop </a:t>
            </a:r>
            <a:r>
              <a:rPr lang="en-US" sz="1800" dirty="0">
                <a:effectLst/>
                <a:ea typeface="Calibri" panose="020F0502020204030204" pitchFamily="34" charset="0"/>
              </a:rPr>
              <a:t>a systematic approach to data collection be developed and funded. </a:t>
            </a:r>
          </a:p>
          <a:p>
            <a:pPr marL="0" marR="0" algn="just">
              <a:spcBef>
                <a:spcPts val="0"/>
              </a:spcBef>
              <a:spcAft>
                <a:spcPts val="0"/>
              </a:spcAft>
            </a:pPr>
            <a:endParaRPr lang="en-US" dirty="0">
              <a:effectLst/>
              <a:ea typeface="Calibri" panose="020F0502020204030204" pitchFamily="34" charset="0"/>
            </a:endParaRPr>
          </a:p>
          <a:p>
            <a:pPr marL="594000" lvl="2" algn="just">
              <a:spcBef>
                <a:spcPts val="0"/>
              </a:spcBef>
              <a:spcAft>
                <a:spcPts val="0"/>
              </a:spcAft>
            </a:pPr>
            <a:r>
              <a:rPr lang="en-US" sz="1800" dirty="0">
                <a:ea typeface="Calibri" panose="020F0502020204030204" pitchFamily="34" charset="0"/>
              </a:rPr>
              <a:t>Utilize </a:t>
            </a:r>
            <a:r>
              <a:rPr lang="en-US" sz="1800" dirty="0">
                <a:effectLst/>
                <a:ea typeface="Calibri" panose="020F0502020204030204" pitchFamily="34" charset="0"/>
              </a:rPr>
              <a:t>list  of data collection points be adopted to collect this information annually, except during the years when the Agriculture Census is being conducted.</a:t>
            </a:r>
          </a:p>
          <a:p>
            <a:pPr marL="324000" lvl="2" indent="0" algn="just">
              <a:spcBef>
                <a:spcPts val="0"/>
              </a:spcBef>
              <a:spcAft>
                <a:spcPts val="0"/>
              </a:spcAft>
              <a:buNone/>
            </a:pPr>
            <a:endParaRPr lang="en-US" sz="1800" dirty="0">
              <a:effectLst/>
              <a:ea typeface="Calibri" panose="020F0502020204030204" pitchFamily="34" charset="0"/>
            </a:endParaRPr>
          </a:p>
          <a:p>
            <a:pPr marL="594000" lvl="2" algn="just">
              <a:spcBef>
                <a:spcPts val="0"/>
              </a:spcBef>
              <a:spcAft>
                <a:spcPts val="0"/>
              </a:spcAft>
            </a:pPr>
            <a:r>
              <a:rPr lang="en-US" sz="1800" dirty="0">
                <a:ea typeface="Calibri" panose="020F0502020204030204" pitchFamily="34" charset="0"/>
              </a:rPr>
              <a:t>Agricultural Advisory Committee will commission an annual data collection process and create a database to collect necessary information to measure agricultural productivity. </a:t>
            </a:r>
          </a:p>
          <a:p>
            <a:pPr marL="594000" lvl="2" algn="just">
              <a:spcBef>
                <a:spcPts val="0"/>
              </a:spcBef>
              <a:spcAft>
                <a:spcPts val="0"/>
              </a:spcAft>
            </a:pPr>
            <a:endParaRPr lang="en-US" sz="1800" dirty="0">
              <a:ea typeface="Calibri" panose="020F0502020204030204" pitchFamily="34" charset="0"/>
            </a:endParaRPr>
          </a:p>
          <a:p>
            <a:pPr marL="594000" lvl="2" algn="just">
              <a:spcBef>
                <a:spcPts val="0"/>
              </a:spcBef>
              <a:spcAft>
                <a:spcPts val="0"/>
              </a:spcAft>
            </a:pPr>
            <a:r>
              <a:rPr lang="en-US" sz="1800" dirty="0">
                <a:ea typeface="Calibri" panose="020F0502020204030204" pitchFamily="34" charset="0"/>
              </a:rPr>
              <a:t>Agricultural Advisory Committee will conduct an annual assessment of the effectiveness of the Agriculture Plan on an annual basis and deliver a report to the Legislature and the Governor</a:t>
            </a:r>
            <a:endParaRPr lang="en-US" sz="1800" dirty="0">
              <a:effectLst/>
              <a:ea typeface="Calibri" panose="020F0502020204030204" pitchFamily="34" charset="0"/>
            </a:endParaRPr>
          </a:p>
          <a:p>
            <a:pPr marL="594000" lvl="2" algn="just">
              <a:spcBef>
                <a:spcPts val="0"/>
              </a:spcBef>
              <a:spcAft>
                <a:spcPts val="0"/>
              </a:spcAft>
            </a:pPr>
            <a:endParaRPr lang="en-US" sz="1800" b="1" dirty="0"/>
          </a:p>
        </p:txBody>
      </p:sp>
      <p:sp>
        <p:nvSpPr>
          <p:cNvPr id="14" name="Content Placeholder 4">
            <a:extLst>
              <a:ext uri="{FF2B5EF4-FFF2-40B4-BE49-F238E27FC236}">
                <a16:creationId xmlns:a16="http://schemas.microsoft.com/office/drawing/2014/main" id="{2C0442D2-7F94-4493-8C8F-CA0ACE95C8C6}"/>
              </a:ext>
            </a:extLst>
          </p:cNvPr>
          <p:cNvSpPr txBox="1">
            <a:spLocks/>
          </p:cNvSpPr>
          <p:nvPr/>
        </p:nvSpPr>
        <p:spPr>
          <a:xfrm>
            <a:off x="456938" y="547808"/>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Tree>
    <p:extLst>
      <p:ext uri="{BB962C8B-B14F-4D97-AF65-F5344CB8AC3E}">
        <p14:creationId xmlns:p14="http://schemas.microsoft.com/office/powerpoint/2010/main" val="4234797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440285" y="789905"/>
            <a:ext cx="11305181"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8:  DATA AND ANALYSIS FRAMEWORK</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Content Placeholder 4">
            <a:extLst>
              <a:ext uri="{FF2B5EF4-FFF2-40B4-BE49-F238E27FC236}">
                <a16:creationId xmlns:a16="http://schemas.microsoft.com/office/drawing/2014/main" id="{08BC9549-0E8C-4C0C-AD32-FE9D846496A4}"/>
              </a:ext>
            </a:extLst>
          </p:cNvPr>
          <p:cNvSpPr txBox="1">
            <a:spLocks/>
          </p:cNvSpPr>
          <p:nvPr/>
        </p:nvSpPr>
        <p:spPr>
          <a:xfrm>
            <a:off x="440286" y="2304887"/>
            <a:ext cx="11305181" cy="3938706"/>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indent="0" algn="just">
              <a:spcBef>
                <a:spcPts val="0"/>
              </a:spcBef>
              <a:spcAft>
                <a:spcPts val="0"/>
              </a:spcAft>
              <a:buNone/>
            </a:pPr>
            <a:r>
              <a:rPr lang="en-US" dirty="0">
                <a:ea typeface="Calibri" panose="020F0502020204030204" pitchFamily="34" charset="0"/>
              </a:rPr>
              <a:t>Develop the f</a:t>
            </a:r>
            <a:r>
              <a:rPr lang="en-US" dirty="0">
                <a:effectLst/>
                <a:ea typeface="Calibri" panose="020F0502020204030204" pitchFamily="34" charset="0"/>
              </a:rPr>
              <a:t>ollowing benchmarks to determine whether progress is being made under the Plan to achieve food security.</a:t>
            </a:r>
          </a:p>
          <a:p>
            <a:pPr marL="0" marR="0" indent="0" algn="just">
              <a:spcBef>
                <a:spcPts val="0"/>
              </a:spcBef>
              <a:spcAft>
                <a:spcPts val="0"/>
              </a:spcAft>
              <a:buNone/>
            </a:pPr>
            <a:endParaRPr lang="en-US" dirty="0">
              <a:effectLst/>
              <a:ea typeface="Calibri" panose="020F0502020204030204" pitchFamily="34" charset="0"/>
            </a:endParaRPr>
          </a:p>
          <a:p>
            <a:pPr marL="594000" lvl="2" algn="just">
              <a:spcBef>
                <a:spcPts val="0"/>
              </a:spcBef>
              <a:spcAft>
                <a:spcPts val="0"/>
              </a:spcAft>
            </a:pPr>
            <a:r>
              <a:rPr lang="en-US" sz="1800" dirty="0">
                <a:effectLst/>
                <a:ea typeface="Calibri" panose="020F0502020204030204" pitchFamily="34" charset="0"/>
              </a:rPr>
              <a:t>Increasing</a:t>
            </a:r>
            <a:r>
              <a:rPr lang="en-US" sz="1800" spc="5" dirty="0">
                <a:effectLst/>
                <a:ea typeface="Calibri" panose="020F0502020204030204" pitchFamily="34" charset="0"/>
              </a:rPr>
              <a:t> </a:t>
            </a:r>
            <a:r>
              <a:rPr lang="en-US" sz="1800" dirty="0">
                <a:effectLst/>
                <a:ea typeface="Calibri" panose="020F0502020204030204" pitchFamily="34" charset="0"/>
              </a:rPr>
              <a:t>local agricultural productivity by 2% </a:t>
            </a:r>
            <a:r>
              <a:rPr lang="en-US" sz="1800" dirty="0">
                <a:ea typeface="Calibri" panose="020F0502020204030204" pitchFamily="34" charset="0"/>
              </a:rPr>
              <a:t>each year in order to increase locally consumed products from 3% to 35% according to the goal in Vision 2040. </a:t>
            </a:r>
            <a:endParaRPr lang="en-US" sz="1800" dirty="0">
              <a:effectLst/>
              <a:ea typeface="Calibri" panose="020F0502020204030204" pitchFamily="34" charset="0"/>
            </a:endParaRPr>
          </a:p>
          <a:p>
            <a:pPr marL="594000" lvl="2" algn="just">
              <a:spcBef>
                <a:spcPts val="0"/>
              </a:spcBef>
              <a:spcAft>
                <a:spcPts val="0"/>
              </a:spcAft>
            </a:pPr>
            <a:endParaRPr lang="en-US" sz="1800" dirty="0">
              <a:ea typeface="Calibri" panose="020F0502020204030204" pitchFamily="34" charset="0"/>
            </a:endParaRPr>
          </a:p>
          <a:p>
            <a:pPr marL="594000" lvl="2" algn="just">
              <a:spcBef>
                <a:spcPts val="0"/>
              </a:spcBef>
              <a:spcAft>
                <a:spcPts val="0"/>
              </a:spcAft>
            </a:pPr>
            <a:r>
              <a:rPr lang="en-US" sz="1800" dirty="0">
                <a:effectLst/>
                <a:ea typeface="Calibri" panose="020F0502020204030204" pitchFamily="34" charset="0"/>
              </a:rPr>
              <a:t>Increasing the acreage in production by 10% each year. </a:t>
            </a:r>
          </a:p>
          <a:p>
            <a:pPr marL="594000" lvl="2" algn="just">
              <a:spcBef>
                <a:spcPts val="0"/>
              </a:spcBef>
              <a:spcAft>
                <a:spcPts val="0"/>
              </a:spcAft>
            </a:pPr>
            <a:endParaRPr lang="en-US" sz="1800" dirty="0">
              <a:effectLst/>
              <a:ea typeface="Calibri" panose="020F0502020204030204" pitchFamily="34" charset="0"/>
            </a:endParaRPr>
          </a:p>
          <a:p>
            <a:pPr marL="594000" lvl="2" algn="just">
              <a:spcBef>
                <a:spcPts val="0"/>
              </a:spcBef>
              <a:spcAft>
                <a:spcPts val="0"/>
              </a:spcAft>
            </a:pPr>
            <a:r>
              <a:rPr lang="en-US" sz="1800" dirty="0">
                <a:effectLst/>
                <a:ea typeface="Calibri" panose="020F0502020204030204" pitchFamily="34" charset="0"/>
              </a:rPr>
              <a:t>Increasing the number of licensed farmers by a 5%  each year.</a:t>
            </a:r>
          </a:p>
          <a:p>
            <a:pPr marL="594000" lvl="2" algn="just">
              <a:spcBef>
                <a:spcPts val="0"/>
              </a:spcBef>
              <a:spcAft>
                <a:spcPts val="0"/>
              </a:spcAft>
            </a:pPr>
            <a:endParaRPr lang="en-US" sz="1800" dirty="0">
              <a:ea typeface="Calibri" panose="020F0502020204030204" pitchFamily="34" charset="0"/>
            </a:endParaRPr>
          </a:p>
          <a:p>
            <a:pPr marL="594000" lvl="2" algn="just">
              <a:spcBef>
                <a:spcPts val="0"/>
              </a:spcBef>
              <a:spcAft>
                <a:spcPts val="0"/>
              </a:spcAft>
            </a:pPr>
            <a:r>
              <a:rPr lang="en-US" sz="1800" dirty="0">
                <a:effectLst/>
                <a:ea typeface="Calibri" panose="020F0502020204030204" pitchFamily="34" charset="0"/>
              </a:rPr>
              <a:t>Increase the number of individuals engaged in home gardening</a:t>
            </a:r>
            <a:r>
              <a:rPr lang="en-US" sz="1800" spc="5" dirty="0">
                <a:effectLst/>
                <a:ea typeface="Calibri" panose="020F0502020204030204" pitchFamily="34" charset="0"/>
              </a:rPr>
              <a:t> </a:t>
            </a:r>
            <a:r>
              <a:rPr lang="en-US" sz="1800" dirty="0">
                <a:effectLst/>
                <a:ea typeface="Calibri" panose="020F0502020204030204" pitchFamily="34" charset="0"/>
              </a:rPr>
              <a:t>and community growing by 10% each year.</a:t>
            </a:r>
          </a:p>
          <a:p>
            <a:pPr marL="594000" lvl="2" algn="just">
              <a:spcBef>
                <a:spcPts val="0"/>
              </a:spcBef>
              <a:spcAft>
                <a:spcPts val="0"/>
              </a:spcAft>
            </a:pPr>
            <a:endParaRPr lang="en-US" sz="1800" dirty="0">
              <a:ea typeface="Calibri" panose="020F0502020204030204" pitchFamily="34" charset="0"/>
            </a:endParaRPr>
          </a:p>
          <a:p>
            <a:pPr marL="594000" lvl="2" algn="just">
              <a:spcBef>
                <a:spcPts val="0"/>
              </a:spcBef>
              <a:spcAft>
                <a:spcPts val="0"/>
              </a:spcAft>
            </a:pPr>
            <a:r>
              <a:rPr lang="en-US" sz="1800" dirty="0">
                <a:effectLst/>
                <a:ea typeface="Calibri" panose="020F0502020204030204" pitchFamily="34" charset="0"/>
              </a:rPr>
              <a:t>Reducing the</a:t>
            </a:r>
            <a:r>
              <a:rPr lang="en-US" sz="1800" spc="5" dirty="0">
                <a:effectLst/>
                <a:ea typeface="Calibri" panose="020F0502020204030204" pitchFamily="34" charset="0"/>
              </a:rPr>
              <a:t> </a:t>
            </a:r>
            <a:r>
              <a:rPr lang="en-US" sz="1800" dirty="0">
                <a:effectLst/>
                <a:ea typeface="Calibri" panose="020F0502020204030204" pitchFamily="34" charset="0"/>
              </a:rPr>
              <a:t>number</a:t>
            </a:r>
            <a:r>
              <a:rPr lang="en-US" sz="1800" spc="-10" dirty="0">
                <a:effectLst/>
                <a:ea typeface="Calibri" panose="020F0502020204030204" pitchFamily="34" charset="0"/>
              </a:rPr>
              <a:t> </a:t>
            </a:r>
            <a:r>
              <a:rPr lang="en-US" sz="1800" dirty="0">
                <a:effectLst/>
                <a:ea typeface="Calibri" panose="020F0502020204030204" pitchFamily="34" charset="0"/>
              </a:rPr>
              <a:t>of</a:t>
            </a:r>
            <a:r>
              <a:rPr lang="en-US" sz="1800" spc="-5" dirty="0">
                <a:effectLst/>
                <a:ea typeface="Calibri" panose="020F0502020204030204" pitchFamily="34" charset="0"/>
              </a:rPr>
              <a:t> </a:t>
            </a:r>
            <a:r>
              <a:rPr lang="en-US" sz="1800" dirty="0">
                <a:effectLst/>
                <a:ea typeface="Calibri" panose="020F0502020204030204" pitchFamily="34" charset="0"/>
              </a:rPr>
              <a:t>agricultural</a:t>
            </a:r>
            <a:r>
              <a:rPr lang="en-US" sz="1800" spc="-15" dirty="0">
                <a:effectLst/>
                <a:ea typeface="Calibri" panose="020F0502020204030204" pitchFamily="34" charset="0"/>
              </a:rPr>
              <a:t> </a:t>
            </a:r>
            <a:r>
              <a:rPr lang="en-US" sz="1800" dirty="0">
                <a:effectLst/>
                <a:ea typeface="Calibri" panose="020F0502020204030204" pitchFamily="34" charset="0"/>
              </a:rPr>
              <a:t>imports by</a:t>
            </a:r>
            <a:r>
              <a:rPr lang="en-US" sz="1800" spc="-10" dirty="0">
                <a:effectLst/>
                <a:ea typeface="Calibri" panose="020F0502020204030204" pitchFamily="34" charset="0"/>
              </a:rPr>
              <a:t> 2% each </a:t>
            </a:r>
            <a:r>
              <a:rPr lang="en-US" sz="1800" spc="-15" dirty="0">
                <a:effectLst/>
                <a:ea typeface="Calibri" panose="020F0502020204030204" pitchFamily="34" charset="0"/>
              </a:rPr>
              <a:t>year</a:t>
            </a:r>
            <a:r>
              <a:rPr lang="en-US" sz="1800" dirty="0">
                <a:effectLst/>
                <a:ea typeface="Calibri" panose="020F0502020204030204" pitchFamily="34" charset="0"/>
              </a:rPr>
              <a:t>.</a:t>
            </a:r>
          </a:p>
          <a:p>
            <a:pPr>
              <a:lnSpc>
                <a:spcPct val="90000"/>
              </a:lnSpc>
              <a:buClr>
                <a:srgbClr val="A18557"/>
              </a:buClr>
            </a:pPr>
            <a:endParaRPr lang="en-US" b="1" dirty="0"/>
          </a:p>
          <a:p>
            <a:pPr>
              <a:lnSpc>
                <a:spcPct val="90000"/>
              </a:lnSpc>
              <a:buClr>
                <a:srgbClr val="A18557"/>
              </a:buClr>
            </a:pPr>
            <a:endParaRPr lang="en-US" b="1" dirty="0"/>
          </a:p>
          <a:p>
            <a:pPr>
              <a:lnSpc>
                <a:spcPct val="90000"/>
              </a:lnSpc>
              <a:buClr>
                <a:srgbClr val="A18557"/>
              </a:buClr>
            </a:pPr>
            <a:endParaRPr lang="en-US" b="1" dirty="0"/>
          </a:p>
        </p:txBody>
      </p:sp>
      <p:sp>
        <p:nvSpPr>
          <p:cNvPr id="14" name="Content Placeholder 4">
            <a:extLst>
              <a:ext uri="{FF2B5EF4-FFF2-40B4-BE49-F238E27FC236}">
                <a16:creationId xmlns:a16="http://schemas.microsoft.com/office/drawing/2014/main" id="{3510B2C8-BCA5-4B9E-81CA-1B82C0833866}"/>
              </a:ext>
            </a:extLst>
          </p:cNvPr>
          <p:cNvSpPr txBox="1">
            <a:spLocks/>
          </p:cNvSpPr>
          <p:nvPr/>
        </p:nvSpPr>
        <p:spPr>
          <a:xfrm>
            <a:off x="456938" y="547808"/>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Tree>
    <p:extLst>
      <p:ext uri="{BB962C8B-B14F-4D97-AF65-F5344CB8AC3E}">
        <p14:creationId xmlns:p14="http://schemas.microsoft.com/office/powerpoint/2010/main" val="4229036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444617" y="702156"/>
            <a:ext cx="11299970" cy="1013800"/>
          </a:xfrm>
        </p:spPr>
        <p:txBody>
          <a:bodyPr>
            <a:normAutofit/>
          </a:bodyPr>
          <a:lstStyle/>
          <a:p>
            <a:pPr algn="ctr"/>
            <a:r>
              <a:rPr lang="en-US" sz="4000" dirty="0">
                <a:latin typeface="Arial Black" panose="020B0A04020102020204" pitchFamily="34" charset="0"/>
              </a:rPr>
              <a:t>ACT 8404</a:t>
            </a:r>
          </a:p>
        </p:txBody>
      </p:sp>
      <p:sp>
        <p:nvSpPr>
          <p:cNvPr id="5" name="Content Placeholder 4">
            <a:extLst>
              <a:ext uri="{FF2B5EF4-FFF2-40B4-BE49-F238E27FC236}">
                <a16:creationId xmlns:a16="http://schemas.microsoft.com/office/drawing/2014/main" id="{F8CB94BC-A426-4765-AF8F-172106C2354E}"/>
              </a:ext>
            </a:extLst>
          </p:cNvPr>
          <p:cNvSpPr>
            <a:spLocks noGrp="1"/>
          </p:cNvSpPr>
          <p:nvPr>
            <p:ph idx="1"/>
          </p:nvPr>
        </p:nvSpPr>
        <p:spPr>
          <a:xfrm>
            <a:off x="320301" y="2719587"/>
            <a:ext cx="11548602" cy="3678303"/>
          </a:xfrm>
        </p:spPr>
        <p:txBody>
          <a:bodyPr>
            <a:noAutofit/>
          </a:bodyPr>
          <a:lstStyle/>
          <a:p>
            <a:pPr algn="just"/>
            <a:r>
              <a:rPr lang="en-US" sz="2000" dirty="0"/>
              <a:t>The Act </a:t>
            </a:r>
            <a:r>
              <a:rPr lang="en-US" sz="2000" b="0" i="0" u="none" strike="noStrike" baseline="0" dirty="0"/>
              <a:t>mandated that </a:t>
            </a:r>
            <a:r>
              <a:rPr lang="en-US" sz="2000" dirty="0"/>
              <a:t>Positive T.A. Nelson, Commissioner of the Virgin Islands </a:t>
            </a:r>
            <a:r>
              <a:rPr lang="en-US" sz="2000" b="0" i="0" u="none" strike="noStrike" baseline="0" dirty="0"/>
              <a:t>Commissioner Department of Agriculture, and Dr. David Hall, President of the University of the Virgin Islands, work to develop a comprehensive Agricultural Plan for the Territory.</a:t>
            </a:r>
          </a:p>
          <a:p>
            <a:pPr algn="just"/>
            <a:r>
              <a:rPr lang="en-US" sz="2000" b="0" i="0" u="none" strike="noStrike" baseline="0" dirty="0"/>
              <a:t>The final agriculture plan must contain policy and funding recommendations to support and expand the local food system, increase locally grown food production, provide a food security plan and include </a:t>
            </a:r>
            <a:r>
              <a:rPr lang="en-US" sz="2000" dirty="0"/>
              <a:t>short-term </a:t>
            </a:r>
            <a:r>
              <a:rPr lang="en-US" sz="2000" b="0" i="0" u="none" strike="noStrike" baseline="0" dirty="0"/>
              <a:t>and long-term goals.  </a:t>
            </a:r>
          </a:p>
          <a:p>
            <a:pPr algn="just"/>
            <a:r>
              <a:rPr lang="en-US" sz="2000" b="0" i="0" u="none" strike="noStrike" baseline="0" dirty="0"/>
              <a:t>The Act is comprised of eight (8) mandates. </a:t>
            </a:r>
          </a:p>
          <a:p>
            <a:pPr algn="just"/>
            <a:r>
              <a:rPr lang="en-US" sz="2000" b="0" i="0" u="none" strike="noStrike" baseline="0" dirty="0"/>
              <a:t>Signed into law on December 11, 2020, by the Honorable Governor of the Virgin Islands, Albert Bryan, Jr., and passed by the 33rd Legislature. </a:t>
            </a:r>
          </a:p>
          <a:p>
            <a:pPr algn="just"/>
            <a:r>
              <a:rPr lang="en-US" sz="2000" dirty="0"/>
              <a:t>S</a:t>
            </a:r>
            <a:r>
              <a:rPr lang="en-US" sz="2000" b="0" i="0" u="none" strike="noStrike" baseline="0" dirty="0"/>
              <a:t>ponsored by: </a:t>
            </a:r>
            <a:endParaRPr lang="en-US" sz="2000" dirty="0"/>
          </a:p>
          <a:p>
            <a:pPr marL="0" indent="0" algn="just">
              <a:spcBef>
                <a:spcPts val="0"/>
              </a:spcBef>
              <a:spcAft>
                <a:spcPts val="0"/>
              </a:spcAft>
              <a:buNone/>
            </a:pPr>
            <a:r>
              <a:rPr lang="en-US" sz="2000" b="1" dirty="0"/>
              <a:t>	</a:t>
            </a:r>
            <a:r>
              <a:rPr lang="en-US" sz="2000" b="1" i="0" u="none" strike="noStrike" baseline="0" dirty="0"/>
              <a:t>Senators: </a:t>
            </a:r>
            <a:r>
              <a:rPr lang="en-US" sz="2000" b="0" i="0" u="none" strike="noStrike" baseline="0" dirty="0"/>
              <a:t>President Donna </a:t>
            </a:r>
            <a:r>
              <a:rPr lang="en-US" sz="2000" b="0" i="0" u="none" strike="noStrike" baseline="0" dirty="0" err="1"/>
              <a:t>Frett</a:t>
            </a:r>
            <a:r>
              <a:rPr lang="en-US" sz="2000" b="0" i="0" u="none" strike="noStrike" baseline="0" dirty="0"/>
              <a:t>-Gregory</a:t>
            </a:r>
            <a:r>
              <a:rPr lang="en-US" sz="2000" dirty="0"/>
              <a:t>, Janelle K. Sarauw, Kurt A. </a:t>
            </a:r>
            <a:r>
              <a:rPr lang="en-US" sz="2000" dirty="0" err="1"/>
              <a:t>Vialet</a:t>
            </a:r>
            <a:r>
              <a:rPr lang="en-US" sz="2000" dirty="0"/>
              <a:t>, </a:t>
            </a:r>
          </a:p>
          <a:p>
            <a:pPr marL="0" indent="0" algn="just">
              <a:spcBef>
                <a:spcPts val="0"/>
              </a:spcBef>
              <a:spcAft>
                <a:spcPts val="0"/>
              </a:spcAft>
              <a:buNone/>
            </a:pPr>
            <a:r>
              <a:rPr lang="en-US" sz="2000" dirty="0"/>
              <a:t>     	Dwayne M. DeGraff,  </a:t>
            </a:r>
            <a:r>
              <a:rPr lang="en-US" sz="2000" dirty="0" err="1"/>
              <a:t>Athneil</a:t>
            </a:r>
            <a:r>
              <a:rPr lang="en-US" sz="2000" dirty="0"/>
              <a:t> “Bobby” Thomas and Allison L. </a:t>
            </a:r>
            <a:r>
              <a:rPr lang="en-US" sz="2000" dirty="0" err="1"/>
              <a:t>DeGazon</a:t>
            </a:r>
            <a:endParaRPr lang="en-US" sz="2000" dirty="0"/>
          </a:p>
          <a:p>
            <a:pPr marL="0" indent="0" algn="just">
              <a:spcBef>
                <a:spcPts val="0"/>
              </a:spcBef>
              <a:spcAft>
                <a:spcPts val="0"/>
              </a:spcAft>
              <a:buNone/>
            </a:pPr>
            <a:endParaRPr lang="en-US" sz="1000" dirty="0"/>
          </a:p>
          <a:p>
            <a:pPr marL="0" indent="0" algn="just">
              <a:spcBef>
                <a:spcPts val="0"/>
              </a:spcBef>
              <a:spcAft>
                <a:spcPts val="0"/>
              </a:spcAft>
              <a:buNone/>
            </a:pPr>
            <a:r>
              <a:rPr lang="en-US" sz="2000" b="1" dirty="0"/>
              <a:t>     Co-sponsor: </a:t>
            </a:r>
            <a:r>
              <a:rPr lang="en-US" sz="2000" dirty="0"/>
              <a:t>Steven D. Payne, Sr.</a:t>
            </a:r>
          </a:p>
          <a:p>
            <a:pPr algn="just"/>
            <a:endParaRPr lang="en-US" sz="2000" dirty="0"/>
          </a:p>
        </p:txBody>
      </p:sp>
    </p:spTree>
    <p:extLst>
      <p:ext uri="{BB962C8B-B14F-4D97-AF65-F5344CB8AC3E}">
        <p14:creationId xmlns:p14="http://schemas.microsoft.com/office/powerpoint/2010/main" val="3169603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436228" y="702156"/>
            <a:ext cx="11329674" cy="1013800"/>
          </a:xfrm>
        </p:spPr>
        <p:txBody>
          <a:bodyPr>
            <a:normAutofit/>
          </a:bodyPr>
          <a:lstStyle/>
          <a:p>
            <a:pPr algn="ctr"/>
            <a:r>
              <a:rPr lang="en-US" sz="4000" dirty="0">
                <a:latin typeface="Arial Black" panose="020B0A04020102020204" pitchFamily="34" charset="0"/>
              </a:rPr>
              <a:t>HIGH PRIORITY recommendations</a:t>
            </a:r>
          </a:p>
        </p:txBody>
      </p:sp>
      <p:grpSp>
        <p:nvGrpSpPr>
          <p:cNvPr id="12" name="Group 11">
            <a:extLst>
              <a:ext uri="{FF2B5EF4-FFF2-40B4-BE49-F238E27FC236}">
                <a16:creationId xmlns:a16="http://schemas.microsoft.com/office/drawing/2014/main" id="{B8D593C3-C187-45AE-943E-E115AC62DB4F}"/>
              </a:ext>
            </a:extLst>
          </p:cNvPr>
          <p:cNvGrpSpPr/>
          <p:nvPr/>
        </p:nvGrpSpPr>
        <p:grpSpPr>
          <a:xfrm>
            <a:off x="489698" y="2943989"/>
            <a:ext cx="2741464" cy="3611115"/>
            <a:chOff x="729765" y="281"/>
            <a:chExt cx="2741464" cy="1644878"/>
          </a:xfrm>
        </p:grpSpPr>
        <p:sp>
          <p:nvSpPr>
            <p:cNvPr id="13" name="Rectangle 12">
              <a:extLst>
                <a:ext uri="{FF2B5EF4-FFF2-40B4-BE49-F238E27FC236}">
                  <a16:creationId xmlns:a16="http://schemas.microsoft.com/office/drawing/2014/main" id="{ACE868B9-7EC2-44AF-85EA-AC690546C1F6}"/>
                </a:ext>
              </a:extLst>
            </p:cNvPr>
            <p:cNvSpPr/>
            <p:nvPr/>
          </p:nvSpPr>
          <p:spPr>
            <a:xfrm>
              <a:off x="729765" y="281"/>
              <a:ext cx="2741464" cy="1644878"/>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A0F012CC-661D-4125-98E6-01D61366BFE7}"/>
                </a:ext>
              </a:extLst>
            </p:cNvPr>
            <p:cNvSpPr txBox="1"/>
            <p:nvPr/>
          </p:nvSpPr>
          <p:spPr>
            <a:xfrm>
              <a:off x="729765"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a:endParaRPr lang="en-US" sz="2000" dirty="0"/>
            </a:p>
          </p:txBody>
        </p:sp>
      </p:grpSp>
      <p:sp>
        <p:nvSpPr>
          <p:cNvPr id="18" name="TextBox 17">
            <a:extLst>
              <a:ext uri="{FF2B5EF4-FFF2-40B4-BE49-F238E27FC236}">
                <a16:creationId xmlns:a16="http://schemas.microsoft.com/office/drawing/2014/main" id="{5CE7B00B-273B-401B-AFE5-D54B07994330}"/>
              </a:ext>
            </a:extLst>
          </p:cNvPr>
          <p:cNvSpPr txBox="1"/>
          <p:nvPr/>
        </p:nvSpPr>
        <p:spPr>
          <a:xfrm>
            <a:off x="473873" y="3429000"/>
            <a:ext cx="2741464" cy="1837426"/>
          </a:xfrm>
          <a:prstGeom prst="rect">
            <a:avLst/>
          </a:prstGeom>
          <a:noFill/>
        </p:spPr>
        <p:txBody>
          <a:bodyPr wrap="square">
            <a:spAutoFit/>
          </a:bodyPr>
          <a:lstStyle/>
          <a:p>
            <a:pPr algn="ctr">
              <a:lnSpc>
                <a:spcPct val="90000"/>
              </a:lnSpc>
              <a:buClr>
                <a:srgbClr val="9F7F4A"/>
              </a:buClr>
            </a:pPr>
            <a:r>
              <a:rPr lang="en-US" sz="1800" dirty="0">
                <a:solidFill>
                  <a:schemeClr val="bg1"/>
                </a:solidFill>
                <a:latin typeface="+mn-lt"/>
              </a:rPr>
              <a:t>Include recommendations from the UVI Caribbean Green Technology Center regarding measuring, increasing and enhancing the supply and distribution of water to farmers.  </a:t>
            </a:r>
          </a:p>
        </p:txBody>
      </p:sp>
      <p:sp>
        <p:nvSpPr>
          <p:cNvPr id="3" name="TextBox 2">
            <a:extLst>
              <a:ext uri="{FF2B5EF4-FFF2-40B4-BE49-F238E27FC236}">
                <a16:creationId xmlns:a16="http://schemas.microsoft.com/office/drawing/2014/main" id="{6E5A8A89-A59E-40CA-BC2C-3012C0C372B2}"/>
              </a:ext>
            </a:extLst>
          </p:cNvPr>
          <p:cNvSpPr txBox="1"/>
          <p:nvPr/>
        </p:nvSpPr>
        <p:spPr>
          <a:xfrm>
            <a:off x="532444" y="1715956"/>
            <a:ext cx="2714543" cy="1477328"/>
          </a:xfrm>
          <a:prstGeom prst="rect">
            <a:avLst/>
          </a:prstGeom>
          <a:noFill/>
        </p:spPr>
        <p:txBody>
          <a:bodyPr wrap="square" rtlCol="0">
            <a:spAutoFit/>
          </a:bodyPr>
          <a:lstStyle/>
          <a:p>
            <a:pPr algn="ctr"/>
            <a:r>
              <a:rPr lang="en-US" sz="1800" b="1" dirty="0">
                <a:solidFill>
                  <a:schemeClr val="tx2"/>
                </a:solidFill>
              </a:rPr>
              <a:t>1.  </a:t>
            </a:r>
          </a:p>
          <a:p>
            <a:pPr algn="ctr"/>
            <a:r>
              <a:rPr lang="en-US" sz="1800" b="1" dirty="0">
                <a:solidFill>
                  <a:schemeClr val="tx2"/>
                </a:solidFill>
              </a:rPr>
              <a:t>COMPREHENSIVE IRRIGATION SYSTEM AND WATER SUPPLY</a:t>
            </a:r>
            <a:endParaRPr lang="en-US" sz="1800" dirty="0">
              <a:solidFill>
                <a:schemeClr val="tx2"/>
              </a:solidFill>
              <a:latin typeface="+mn-lt"/>
            </a:endParaRPr>
          </a:p>
          <a:p>
            <a:pPr algn="ctr"/>
            <a:endParaRPr lang="en-US" dirty="0"/>
          </a:p>
        </p:txBody>
      </p:sp>
      <p:pic>
        <p:nvPicPr>
          <p:cNvPr id="10" name="Picture 9" descr="A picture containing sky, outdoor, grass, bin&#10;&#10;Description automatically generated">
            <a:extLst>
              <a:ext uri="{FF2B5EF4-FFF2-40B4-BE49-F238E27FC236}">
                <a16:creationId xmlns:a16="http://schemas.microsoft.com/office/drawing/2014/main" id="{B4A544EF-49FC-47D6-B7A1-65D4DA538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0802" y="2018797"/>
            <a:ext cx="6515100" cy="4343400"/>
          </a:xfrm>
          <a:prstGeom prst="rect">
            <a:avLst/>
          </a:prstGeom>
        </p:spPr>
      </p:pic>
    </p:spTree>
    <p:extLst>
      <p:ext uri="{BB962C8B-B14F-4D97-AF65-F5344CB8AC3E}">
        <p14:creationId xmlns:p14="http://schemas.microsoft.com/office/powerpoint/2010/main" val="1494277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431163" y="791803"/>
            <a:ext cx="11329674" cy="1013800"/>
          </a:xfrm>
        </p:spPr>
        <p:txBody>
          <a:bodyPr>
            <a:normAutofit fontScale="90000"/>
          </a:bodyPr>
          <a:lstStyle/>
          <a:p>
            <a:pPr algn="ctr"/>
            <a:r>
              <a:rPr lang="en-US" sz="4000" dirty="0">
                <a:latin typeface="Arial Black" panose="020B0A04020102020204" pitchFamily="34" charset="0"/>
              </a:rPr>
              <a:t>HIGH PRIORITY recommendation</a:t>
            </a:r>
            <a:br>
              <a:rPr lang="en-US" sz="4000" dirty="0">
                <a:latin typeface="Arial Black" panose="020B0A04020102020204" pitchFamily="34" charset="0"/>
              </a:rPr>
            </a:br>
            <a:r>
              <a:rPr lang="en-US" sz="4000" dirty="0">
                <a:latin typeface="Arial Black" panose="020B0A04020102020204" pitchFamily="34" charset="0"/>
              </a:rPr>
              <a:t>water security:  short term</a:t>
            </a:r>
          </a:p>
        </p:txBody>
      </p:sp>
      <p:sp>
        <p:nvSpPr>
          <p:cNvPr id="18" name="TextBox 17">
            <a:extLst>
              <a:ext uri="{FF2B5EF4-FFF2-40B4-BE49-F238E27FC236}">
                <a16:creationId xmlns:a16="http://schemas.microsoft.com/office/drawing/2014/main" id="{7FC7E589-9293-4552-B233-FC1129FAC3A1}"/>
              </a:ext>
            </a:extLst>
          </p:cNvPr>
          <p:cNvSpPr txBox="1"/>
          <p:nvPr/>
        </p:nvSpPr>
        <p:spPr>
          <a:xfrm>
            <a:off x="421341" y="1805603"/>
            <a:ext cx="11329674" cy="4944815"/>
          </a:xfrm>
          <a:prstGeom prst="rect">
            <a:avLst/>
          </a:prstGeom>
          <a:noFill/>
        </p:spPr>
        <p:txBody>
          <a:bodyPr wrap="square">
            <a:spAutoFit/>
          </a:bodyPr>
          <a:lstStyle/>
          <a:p>
            <a:pPr>
              <a:lnSpc>
                <a:spcPct val="107000"/>
              </a:lnSpc>
              <a:spcAft>
                <a:spcPts val="800"/>
              </a:spcAft>
            </a:pPr>
            <a:r>
              <a:rPr lang="en-US" sz="1700" b="1" dirty="0">
                <a:solidFill>
                  <a:schemeClr val="tx2"/>
                </a:solidFill>
                <a:effectLst/>
                <a:ea typeface="Calibri" panose="020F0502020204030204" pitchFamily="34" charset="0"/>
                <a:cs typeface="Times New Roman" panose="02020603050405020304" pitchFamily="18" charset="0"/>
              </a:rPr>
              <a:t>General</a:t>
            </a:r>
          </a:p>
          <a:p>
            <a:pPr marL="800100" lvl="1" indent="-342900">
              <a:lnSpc>
                <a:spcPct val="107000"/>
              </a:lnSpc>
              <a:spcAft>
                <a:spcPts val="800"/>
              </a:spcAft>
              <a:buFont typeface="Arial" panose="020B0604020202020204" pitchFamily="34" charset="0"/>
              <a:buChar char="•"/>
            </a:pPr>
            <a:r>
              <a:rPr lang="en-US" sz="1700" dirty="0">
                <a:solidFill>
                  <a:schemeClr val="tx2"/>
                </a:solidFill>
                <a:effectLst/>
                <a:ea typeface="Calibri" panose="020F0502020204030204" pitchFamily="34" charset="0"/>
                <a:cs typeface="Times New Roman" panose="02020603050405020304" pitchFamily="18" charset="0"/>
              </a:rPr>
              <a:t>Create water management board</a:t>
            </a:r>
            <a:endParaRPr lang="en-VI" sz="1700" dirty="0">
              <a:solidFill>
                <a:schemeClr val="tx2"/>
              </a:solidFill>
              <a:effectLst/>
              <a:ea typeface="Calibri" panose="020F0502020204030204" pitchFamily="34" charset="0"/>
              <a:cs typeface="Times New Roman" panose="02020603050405020304" pitchFamily="18" charset="0"/>
            </a:endParaRPr>
          </a:p>
          <a:p>
            <a:pPr>
              <a:lnSpc>
                <a:spcPct val="107000"/>
              </a:lnSpc>
              <a:spcAft>
                <a:spcPts val="800"/>
              </a:spcAft>
            </a:pPr>
            <a:r>
              <a:rPr lang="en-US" sz="1700" b="1" dirty="0">
                <a:solidFill>
                  <a:schemeClr val="tx2"/>
                </a:solidFill>
                <a:effectLst/>
                <a:ea typeface="Calibri" panose="020F0502020204030204" pitchFamily="34" charset="0"/>
                <a:cs typeface="Times New Roman" panose="02020603050405020304" pitchFamily="18" charset="0"/>
              </a:rPr>
              <a:t>Water Resources</a:t>
            </a:r>
          </a:p>
          <a:p>
            <a:pPr marL="800100" lvl="1" indent="-342900">
              <a:lnSpc>
                <a:spcPct val="107000"/>
              </a:lnSpc>
              <a:spcAft>
                <a:spcPts val="800"/>
              </a:spcAft>
              <a:buFont typeface="Arial" panose="020B0604020202020204" pitchFamily="34" charset="0"/>
              <a:buChar char="•"/>
            </a:pPr>
            <a:r>
              <a:rPr lang="en-US" sz="1700" dirty="0">
                <a:solidFill>
                  <a:schemeClr val="tx2"/>
                </a:solidFill>
                <a:effectLst/>
                <a:ea typeface="Calibri" panose="020F0502020204030204" pitchFamily="34" charset="0"/>
                <a:cs typeface="Times New Roman" panose="02020603050405020304" pitchFamily="18" charset="0"/>
              </a:rPr>
              <a:t>Fix and repair existing Infrastructure</a:t>
            </a:r>
            <a:endParaRPr lang="en-VI" sz="1700" dirty="0">
              <a:solidFill>
                <a:schemeClr val="tx2"/>
              </a:solidFill>
              <a:effectLst/>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US" sz="1700" dirty="0">
                <a:solidFill>
                  <a:schemeClr val="tx2"/>
                </a:solidFill>
                <a:effectLst/>
                <a:ea typeface="Calibri" panose="020F0502020204030204" pitchFamily="34" charset="0"/>
                <a:cs typeface="Times New Roman" panose="02020603050405020304" pitchFamily="18" charset="0"/>
              </a:rPr>
              <a:t>Improve Pond Capacity – dredging, relining, investing in equipment</a:t>
            </a:r>
            <a:endParaRPr lang="en-VI" sz="1700" dirty="0">
              <a:solidFill>
                <a:schemeClr val="tx2"/>
              </a:solidFill>
              <a:effectLst/>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US" sz="1700" dirty="0">
                <a:solidFill>
                  <a:schemeClr val="tx2"/>
                </a:solidFill>
                <a:effectLst/>
                <a:ea typeface="Calibri" panose="020F0502020204030204" pitchFamily="34" charset="0"/>
                <a:cs typeface="Times New Roman" panose="02020603050405020304" pitchFamily="18" charset="0"/>
              </a:rPr>
              <a:t>Expand usage of publicly owned cisterns</a:t>
            </a:r>
          </a:p>
          <a:p>
            <a:pPr>
              <a:lnSpc>
                <a:spcPct val="107000"/>
              </a:lnSpc>
              <a:spcAft>
                <a:spcPts val="800"/>
              </a:spcAft>
            </a:pPr>
            <a:r>
              <a:rPr lang="en-US" sz="1700" b="1" dirty="0">
                <a:solidFill>
                  <a:schemeClr val="tx2"/>
                </a:solidFill>
                <a:ea typeface="Calibri" panose="020F0502020204030204" pitchFamily="34" charset="0"/>
                <a:cs typeface="Times New Roman" panose="02020603050405020304" pitchFamily="18" charset="0"/>
              </a:rPr>
              <a:t>Distribution Network</a:t>
            </a:r>
            <a:endParaRPr lang="en-VI" sz="1700" b="1" dirty="0">
              <a:solidFill>
                <a:schemeClr val="tx2"/>
              </a:solidFill>
              <a:effectLst/>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US" sz="1700" dirty="0">
                <a:solidFill>
                  <a:schemeClr val="tx2"/>
                </a:solidFill>
                <a:effectLst/>
                <a:ea typeface="Calibri" panose="020F0502020204030204" pitchFamily="34" charset="0"/>
                <a:cs typeface="Times New Roman" panose="02020603050405020304" pitchFamily="18" charset="0"/>
              </a:rPr>
              <a:t>Repair distribution networks</a:t>
            </a:r>
            <a:endParaRPr lang="en-VI" sz="1700" dirty="0">
              <a:solidFill>
                <a:schemeClr val="tx2"/>
              </a:solidFill>
              <a:effectLst/>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US" sz="1700" dirty="0">
                <a:solidFill>
                  <a:schemeClr val="tx2"/>
                </a:solidFill>
                <a:effectLst/>
                <a:ea typeface="Calibri" panose="020F0502020204030204" pitchFamily="34" charset="0"/>
                <a:cs typeface="Times New Roman" panose="02020603050405020304" pitchFamily="18" charset="0"/>
              </a:rPr>
              <a:t>Back up power supply for pumps (solar + battery if possible)</a:t>
            </a:r>
            <a:endParaRPr lang="en-VI" sz="1700" dirty="0">
              <a:solidFill>
                <a:schemeClr val="tx2"/>
              </a:solidFill>
              <a:effectLst/>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Arial" panose="020B0604020202020204" pitchFamily="34" charset="0"/>
              <a:buChar char="•"/>
            </a:pPr>
            <a:r>
              <a:rPr lang="en-US" sz="1700" dirty="0">
                <a:solidFill>
                  <a:schemeClr val="tx2"/>
                </a:solidFill>
                <a:effectLst/>
                <a:ea typeface="Calibri" panose="020F0502020204030204" pitchFamily="34" charset="0"/>
                <a:cs typeface="Times New Roman" panose="02020603050405020304" pitchFamily="18" charset="0"/>
              </a:rPr>
              <a:t>Purchase water truck for Bordeaux</a:t>
            </a:r>
            <a:endParaRPr lang="en-VI" sz="1700" dirty="0">
              <a:solidFill>
                <a:schemeClr val="tx2"/>
              </a:solidFill>
              <a:effectLst/>
              <a:ea typeface="Calibri" panose="020F0502020204030204" pitchFamily="34" charset="0"/>
              <a:cs typeface="Times New Roman" panose="02020603050405020304" pitchFamily="18" charset="0"/>
            </a:endParaRPr>
          </a:p>
          <a:p>
            <a:pPr>
              <a:lnSpc>
                <a:spcPct val="107000"/>
              </a:lnSpc>
              <a:spcAft>
                <a:spcPts val="800"/>
              </a:spcAft>
            </a:pPr>
            <a:r>
              <a:rPr lang="en-US" sz="1700" b="1" dirty="0">
                <a:solidFill>
                  <a:schemeClr val="tx2"/>
                </a:solidFill>
                <a:effectLst/>
                <a:ea typeface="Calibri" panose="020F0502020204030204" pitchFamily="34" charset="0"/>
                <a:cs typeface="Times New Roman" panose="02020603050405020304" pitchFamily="18" charset="0"/>
              </a:rPr>
              <a:t>Farmers</a:t>
            </a:r>
          </a:p>
          <a:p>
            <a:pPr marL="742950" lvl="1" indent="-285750">
              <a:lnSpc>
                <a:spcPct val="107000"/>
              </a:lnSpc>
              <a:spcAft>
                <a:spcPts val="800"/>
              </a:spcAft>
              <a:buFont typeface="Arial" panose="020B0604020202020204" pitchFamily="34" charset="0"/>
              <a:buChar char="•"/>
            </a:pPr>
            <a:r>
              <a:rPr lang="en-US" sz="1700" dirty="0">
                <a:solidFill>
                  <a:schemeClr val="tx2"/>
                </a:solidFill>
                <a:effectLst/>
                <a:ea typeface="Calibri" panose="020F0502020204030204" pitchFamily="34" charset="0"/>
                <a:cs typeface="Times New Roman" panose="02020603050405020304" pitchFamily="18" charset="0"/>
              </a:rPr>
              <a:t>Demonstration projects and training </a:t>
            </a:r>
            <a:r>
              <a:rPr lang="en-US" sz="1700" dirty="0">
                <a:solidFill>
                  <a:schemeClr val="tx2"/>
                </a:solidFill>
                <a:ea typeface="Calibri" panose="020F0502020204030204" pitchFamily="34" charset="0"/>
                <a:cs typeface="Times New Roman" panose="02020603050405020304" pitchFamily="18" charset="0"/>
              </a:rPr>
              <a:t>on water c</a:t>
            </a:r>
            <a:r>
              <a:rPr lang="en-US" sz="1700" dirty="0">
                <a:solidFill>
                  <a:schemeClr val="tx2"/>
                </a:solidFill>
                <a:effectLst/>
                <a:ea typeface="Calibri" panose="020F0502020204030204" pitchFamily="34" charset="0"/>
                <a:cs typeface="Times New Roman" panose="02020603050405020304" pitchFamily="18" charset="0"/>
              </a:rPr>
              <a:t>onservation and irrigation methods </a:t>
            </a:r>
          </a:p>
          <a:p>
            <a:pPr marL="742950" lvl="1" indent="-285750">
              <a:lnSpc>
                <a:spcPct val="107000"/>
              </a:lnSpc>
              <a:spcAft>
                <a:spcPts val="800"/>
              </a:spcAft>
              <a:buFont typeface="Arial" panose="020B0604020202020204" pitchFamily="34" charset="0"/>
              <a:buChar char="•"/>
            </a:pPr>
            <a:r>
              <a:rPr lang="en-US" sz="1700" dirty="0">
                <a:solidFill>
                  <a:schemeClr val="tx2"/>
                </a:solidFill>
                <a:effectLst/>
                <a:ea typeface="Calibri" panose="020F0502020204030204" pitchFamily="34" charset="0"/>
                <a:cs typeface="Times New Roman" panose="02020603050405020304" pitchFamily="18" charset="0"/>
              </a:rPr>
              <a:t>Create a data repository on climate impacts, location of water resource assets and status, solutions, etc.</a:t>
            </a:r>
            <a:endParaRPr lang="en-VI" sz="1700" dirty="0">
              <a:solidFill>
                <a:schemeClr val="tx2"/>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3894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431163" y="791803"/>
            <a:ext cx="11329674" cy="1013800"/>
          </a:xfrm>
        </p:spPr>
        <p:txBody>
          <a:bodyPr>
            <a:normAutofit fontScale="90000"/>
          </a:bodyPr>
          <a:lstStyle/>
          <a:p>
            <a:pPr algn="ctr"/>
            <a:r>
              <a:rPr lang="en-US" sz="4000" dirty="0">
                <a:latin typeface="Arial Black" panose="020B0A04020102020204" pitchFamily="34" charset="0"/>
              </a:rPr>
              <a:t>HIGH PRIORITY recommendation</a:t>
            </a:r>
            <a:br>
              <a:rPr lang="en-US" sz="4000" dirty="0">
                <a:latin typeface="Arial Black" panose="020B0A04020102020204" pitchFamily="34" charset="0"/>
              </a:rPr>
            </a:br>
            <a:r>
              <a:rPr lang="en-US" sz="4000" dirty="0">
                <a:latin typeface="Arial Black" panose="020B0A04020102020204" pitchFamily="34" charset="0"/>
              </a:rPr>
              <a:t>water security:  medium term</a:t>
            </a:r>
          </a:p>
        </p:txBody>
      </p:sp>
      <p:sp>
        <p:nvSpPr>
          <p:cNvPr id="4" name="TextBox 3">
            <a:extLst>
              <a:ext uri="{FF2B5EF4-FFF2-40B4-BE49-F238E27FC236}">
                <a16:creationId xmlns:a16="http://schemas.microsoft.com/office/drawing/2014/main" id="{1B5B7275-40EA-4245-81BF-30BB1F87DE83}"/>
              </a:ext>
            </a:extLst>
          </p:cNvPr>
          <p:cNvSpPr txBox="1"/>
          <p:nvPr/>
        </p:nvSpPr>
        <p:spPr>
          <a:xfrm>
            <a:off x="431163" y="1928019"/>
            <a:ext cx="9976861" cy="4490711"/>
          </a:xfrm>
          <a:prstGeom prst="rect">
            <a:avLst/>
          </a:prstGeom>
          <a:noFill/>
        </p:spPr>
        <p:txBody>
          <a:bodyPr wrap="square">
            <a:spAutoFit/>
          </a:bodyPr>
          <a:lstStyle/>
          <a:p>
            <a:pPr>
              <a:lnSpc>
                <a:spcPct val="107000"/>
              </a:lnSpc>
              <a:spcAft>
                <a:spcPts val="800"/>
              </a:spcAft>
            </a:pPr>
            <a:r>
              <a:rPr lang="en-US" b="1" dirty="0">
                <a:solidFill>
                  <a:schemeClr val="tx2"/>
                </a:solidFill>
                <a:effectLst/>
                <a:ea typeface="Calibri" panose="020F0502020204030204" pitchFamily="34" charset="0"/>
                <a:cs typeface="Times New Roman" panose="02020603050405020304" pitchFamily="18" charset="0"/>
              </a:rPr>
              <a:t>Water Resources</a:t>
            </a:r>
          </a:p>
          <a:p>
            <a:pPr marL="342900" indent="-342900">
              <a:lnSpc>
                <a:spcPct val="107000"/>
              </a:lnSpc>
              <a:spcAft>
                <a:spcPts val="800"/>
              </a:spcAft>
              <a:buFont typeface="Arial" panose="020B0604020202020204" pitchFamily="34" charset="0"/>
              <a:buChar char="•"/>
            </a:pPr>
            <a:r>
              <a:rPr lang="en-US" dirty="0">
                <a:solidFill>
                  <a:schemeClr val="tx2"/>
                </a:solidFill>
                <a:effectLst/>
                <a:ea typeface="Calibri" panose="020F0502020204030204" pitchFamily="34" charset="0"/>
                <a:cs typeface="Times New Roman" panose="02020603050405020304" pitchFamily="18" charset="0"/>
              </a:rPr>
              <a:t>Improve drainage capacity of </a:t>
            </a:r>
            <a:r>
              <a:rPr lang="en-US" dirty="0">
                <a:solidFill>
                  <a:schemeClr val="tx2"/>
                </a:solidFill>
                <a:ea typeface="Calibri" panose="020F0502020204030204" pitchFamily="34" charset="0"/>
                <a:cs typeface="Times New Roman" panose="02020603050405020304" pitchFamily="18" charset="0"/>
              </a:rPr>
              <a:t>guts and clean up debris</a:t>
            </a:r>
            <a:endParaRPr lang="en-US" dirty="0">
              <a:solidFill>
                <a:schemeClr val="tx2"/>
              </a:solidFill>
              <a:effectLst/>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dirty="0">
                <a:solidFill>
                  <a:schemeClr val="tx2"/>
                </a:solidFill>
                <a:effectLst/>
                <a:ea typeface="Calibri" panose="020F0502020204030204" pitchFamily="34" charset="0"/>
                <a:cs typeface="Times New Roman" panose="02020603050405020304" pitchFamily="18" charset="0"/>
              </a:rPr>
              <a:t>Institute and support Water Co-Ops and VI Soil and Conservation District</a:t>
            </a:r>
            <a:endParaRPr lang="en-VI" dirty="0">
              <a:solidFill>
                <a:schemeClr val="tx2"/>
              </a:solidFill>
              <a:effectLst/>
              <a:ea typeface="Calibri" panose="020F0502020204030204" pitchFamily="34" charset="0"/>
              <a:cs typeface="Times New Roman" panose="02020603050405020304" pitchFamily="18" charset="0"/>
            </a:endParaRPr>
          </a:p>
          <a:p>
            <a:pPr>
              <a:lnSpc>
                <a:spcPct val="107000"/>
              </a:lnSpc>
              <a:spcAft>
                <a:spcPts val="800"/>
              </a:spcAft>
            </a:pPr>
            <a:r>
              <a:rPr lang="en-US" b="1" dirty="0">
                <a:solidFill>
                  <a:schemeClr val="tx2"/>
                </a:solidFill>
                <a:ea typeface="Calibri" panose="020F0502020204030204" pitchFamily="34" charset="0"/>
                <a:cs typeface="Times New Roman" panose="02020603050405020304" pitchFamily="18" charset="0"/>
              </a:rPr>
              <a:t>Distribution Network</a:t>
            </a:r>
            <a:endParaRPr lang="en-VI" b="1" dirty="0">
              <a:solidFill>
                <a:schemeClr val="tx2"/>
              </a:solidFill>
              <a:effectLst/>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dirty="0">
                <a:solidFill>
                  <a:schemeClr val="tx2"/>
                </a:solidFill>
                <a:effectLst/>
                <a:ea typeface="Calibri" panose="020F0502020204030204" pitchFamily="34" charset="0"/>
                <a:cs typeface="Times New Roman" panose="02020603050405020304" pitchFamily="18" charset="0"/>
              </a:rPr>
              <a:t>Increase amount of water trucks</a:t>
            </a:r>
            <a:endParaRPr lang="en-VI" dirty="0">
              <a:solidFill>
                <a:schemeClr val="tx2"/>
              </a:solidFill>
              <a:effectLst/>
              <a:ea typeface="Calibri" panose="020F0502020204030204" pitchFamily="34" charset="0"/>
              <a:cs typeface="Times New Roman" panose="02020603050405020304" pitchFamily="18" charset="0"/>
            </a:endParaRPr>
          </a:p>
          <a:p>
            <a:pPr>
              <a:lnSpc>
                <a:spcPct val="107000"/>
              </a:lnSpc>
              <a:spcAft>
                <a:spcPts val="800"/>
              </a:spcAft>
            </a:pPr>
            <a:r>
              <a:rPr lang="en-US" b="1" dirty="0">
                <a:solidFill>
                  <a:schemeClr val="tx2"/>
                </a:solidFill>
                <a:ea typeface="Calibri" panose="020F0502020204030204" pitchFamily="34" charset="0"/>
                <a:cs typeface="Times New Roman" panose="02020603050405020304" pitchFamily="18" charset="0"/>
              </a:rPr>
              <a:t>Farmers</a:t>
            </a:r>
          </a:p>
          <a:p>
            <a:pPr marL="342900" indent="-342900">
              <a:lnSpc>
                <a:spcPct val="107000"/>
              </a:lnSpc>
              <a:spcAft>
                <a:spcPts val="800"/>
              </a:spcAft>
              <a:buFont typeface="Arial" panose="020B0604020202020204" pitchFamily="34" charset="0"/>
              <a:buChar char="•"/>
            </a:pPr>
            <a:r>
              <a:rPr lang="en-US" dirty="0">
                <a:solidFill>
                  <a:schemeClr val="tx2"/>
                </a:solidFill>
                <a:ea typeface="Calibri" panose="020F0502020204030204" pitchFamily="34" charset="0"/>
                <a:cs typeface="Times New Roman" panose="02020603050405020304" pitchFamily="18" charset="0"/>
              </a:rPr>
              <a:t>Water subsidy to purchase water during drought</a:t>
            </a:r>
          </a:p>
          <a:p>
            <a:pPr marL="342900" indent="-342900">
              <a:lnSpc>
                <a:spcPct val="107000"/>
              </a:lnSpc>
              <a:spcAft>
                <a:spcPts val="800"/>
              </a:spcAft>
              <a:buFont typeface="Arial" panose="020B0604020202020204" pitchFamily="34" charset="0"/>
              <a:buChar char="•"/>
            </a:pPr>
            <a:r>
              <a:rPr lang="en-US" dirty="0">
                <a:solidFill>
                  <a:schemeClr val="tx2"/>
                </a:solidFill>
                <a:ea typeface="Calibri" panose="020F0502020204030204" pitchFamily="34" charset="0"/>
                <a:cs typeface="Times New Roman" panose="02020603050405020304" pitchFamily="18" charset="0"/>
              </a:rPr>
              <a:t>Water monitoring and new irrigation technologies for community gardens farmers on St. Croix</a:t>
            </a:r>
          </a:p>
          <a:p>
            <a:pPr>
              <a:lnSpc>
                <a:spcPct val="107000"/>
              </a:lnSpc>
              <a:spcAft>
                <a:spcPts val="800"/>
              </a:spcAft>
            </a:pPr>
            <a:r>
              <a:rPr lang="en-US" b="1" dirty="0">
                <a:solidFill>
                  <a:schemeClr val="tx2"/>
                </a:solidFill>
                <a:effectLst/>
                <a:ea typeface="Calibri" panose="020F0502020204030204" pitchFamily="34" charset="0"/>
                <a:cs typeface="Times New Roman" panose="02020603050405020304" pitchFamily="18" charset="0"/>
              </a:rPr>
              <a:t>Capacity</a:t>
            </a:r>
          </a:p>
          <a:p>
            <a:pPr marL="342900" indent="-342900">
              <a:lnSpc>
                <a:spcPct val="107000"/>
              </a:lnSpc>
              <a:spcAft>
                <a:spcPts val="800"/>
              </a:spcAft>
              <a:buFont typeface="Arial" panose="020B0604020202020204" pitchFamily="34" charset="0"/>
              <a:buChar char="•"/>
            </a:pPr>
            <a:r>
              <a:rPr lang="en-US" dirty="0">
                <a:solidFill>
                  <a:schemeClr val="tx2"/>
                </a:solidFill>
                <a:effectLst/>
                <a:ea typeface="Calibri" panose="020F0502020204030204" pitchFamily="34" charset="0"/>
                <a:cs typeface="Times New Roman" panose="02020603050405020304" pitchFamily="18" charset="0"/>
              </a:rPr>
              <a:t>Create short and long</a:t>
            </a:r>
            <a:r>
              <a:rPr lang="en-US" dirty="0">
                <a:solidFill>
                  <a:schemeClr val="tx2"/>
                </a:solidFill>
                <a:ea typeface="Calibri" panose="020F0502020204030204" pitchFamily="34" charset="0"/>
                <a:cs typeface="Times New Roman" panose="02020603050405020304" pitchFamily="18" charset="0"/>
              </a:rPr>
              <a:t>-term plans for drought and soil management</a:t>
            </a:r>
          </a:p>
          <a:p>
            <a:pPr marL="342900" indent="-342900">
              <a:lnSpc>
                <a:spcPct val="107000"/>
              </a:lnSpc>
              <a:spcAft>
                <a:spcPts val="800"/>
              </a:spcAft>
              <a:buFont typeface="Arial" panose="020B0604020202020204" pitchFamily="34" charset="0"/>
              <a:buChar char="•"/>
            </a:pPr>
            <a:r>
              <a:rPr lang="en-US" dirty="0">
                <a:solidFill>
                  <a:schemeClr val="tx2"/>
                </a:solidFill>
                <a:effectLst/>
                <a:ea typeface="Calibri" panose="020F0502020204030204" pitchFamily="34" charset="0"/>
                <a:cs typeface="Times New Roman" panose="02020603050405020304" pitchFamily="18" charset="0"/>
              </a:rPr>
              <a:t>Increase technical capacity at VIDA.</a:t>
            </a:r>
            <a:endParaRPr lang="en-VI" dirty="0">
              <a:solidFill>
                <a:schemeClr val="tx2"/>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7217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431163" y="791803"/>
            <a:ext cx="11329674" cy="1013800"/>
          </a:xfrm>
        </p:spPr>
        <p:txBody>
          <a:bodyPr>
            <a:normAutofit fontScale="90000"/>
          </a:bodyPr>
          <a:lstStyle/>
          <a:p>
            <a:pPr algn="ctr"/>
            <a:r>
              <a:rPr lang="en-US" sz="4000" dirty="0">
                <a:latin typeface="Arial Black" panose="020B0A04020102020204" pitchFamily="34" charset="0"/>
              </a:rPr>
              <a:t>HIGH PRIORITY recommendation</a:t>
            </a:r>
            <a:br>
              <a:rPr lang="en-US" sz="4000" dirty="0">
                <a:latin typeface="Arial Black" panose="020B0A04020102020204" pitchFamily="34" charset="0"/>
              </a:rPr>
            </a:br>
            <a:r>
              <a:rPr lang="en-US" sz="4000" dirty="0">
                <a:latin typeface="Arial Black" panose="020B0A04020102020204" pitchFamily="34" charset="0"/>
              </a:rPr>
              <a:t>water security:  long term</a:t>
            </a:r>
          </a:p>
        </p:txBody>
      </p:sp>
      <p:sp>
        <p:nvSpPr>
          <p:cNvPr id="5" name="TextBox 4">
            <a:extLst>
              <a:ext uri="{FF2B5EF4-FFF2-40B4-BE49-F238E27FC236}">
                <a16:creationId xmlns:a16="http://schemas.microsoft.com/office/drawing/2014/main" id="{0FFA8491-99F8-43E4-830B-F4FEFF29D5BA}"/>
              </a:ext>
            </a:extLst>
          </p:cNvPr>
          <p:cNvSpPr txBox="1"/>
          <p:nvPr/>
        </p:nvSpPr>
        <p:spPr>
          <a:xfrm>
            <a:off x="431163" y="2164191"/>
            <a:ext cx="9752116" cy="4191660"/>
          </a:xfrm>
          <a:prstGeom prst="rect">
            <a:avLst/>
          </a:prstGeom>
          <a:noFill/>
        </p:spPr>
        <p:txBody>
          <a:bodyPr wrap="square">
            <a:spAutoFit/>
          </a:bodyPr>
          <a:lstStyle/>
          <a:p>
            <a:pPr>
              <a:lnSpc>
                <a:spcPct val="107000"/>
              </a:lnSpc>
              <a:spcAft>
                <a:spcPts val="800"/>
              </a:spcAft>
            </a:pPr>
            <a:r>
              <a:rPr lang="en-US" sz="2000" b="1" dirty="0">
                <a:solidFill>
                  <a:schemeClr val="tx2"/>
                </a:solidFill>
                <a:effectLst/>
                <a:ea typeface="Calibri" panose="020F0502020204030204" pitchFamily="34" charset="0"/>
                <a:cs typeface="Times New Roman" panose="02020603050405020304" pitchFamily="18" charset="0"/>
              </a:rPr>
              <a:t>Water Resources</a:t>
            </a:r>
          </a:p>
          <a:p>
            <a:pPr marL="342900" indent="-342900">
              <a:lnSpc>
                <a:spcPct val="107000"/>
              </a:lnSpc>
              <a:spcAft>
                <a:spcPts val="800"/>
              </a:spcAft>
              <a:buFont typeface="Arial" panose="020B0604020202020204" pitchFamily="34" charset="0"/>
              <a:buChar char="•"/>
            </a:pPr>
            <a:r>
              <a:rPr lang="en-US" sz="2000" dirty="0">
                <a:solidFill>
                  <a:schemeClr val="tx2"/>
                </a:solidFill>
                <a:effectLst/>
                <a:ea typeface="Calibri" panose="020F0502020204030204" pitchFamily="34" charset="0"/>
                <a:cs typeface="Times New Roman" panose="02020603050405020304" pitchFamily="18" charset="0"/>
              </a:rPr>
              <a:t>Desalination plant for Bordeaux</a:t>
            </a:r>
            <a:endParaRPr lang="en-VI" sz="2000" dirty="0">
              <a:solidFill>
                <a:schemeClr val="tx2"/>
              </a:solidFill>
              <a:effectLst/>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dirty="0">
                <a:solidFill>
                  <a:schemeClr val="tx2"/>
                </a:solidFill>
                <a:effectLst/>
                <a:ea typeface="Calibri" panose="020F0502020204030204" pitchFamily="34" charset="0"/>
                <a:cs typeface="Times New Roman" panose="02020603050405020304" pitchFamily="18" charset="0"/>
              </a:rPr>
              <a:t>Work with U.S. Army Corps of Engineers to Repair Creque Dam</a:t>
            </a:r>
          </a:p>
          <a:p>
            <a:pPr marL="342900" indent="-342900">
              <a:lnSpc>
                <a:spcPct val="107000"/>
              </a:lnSpc>
              <a:spcAft>
                <a:spcPts val="800"/>
              </a:spcAft>
              <a:buFont typeface="Arial" panose="020B0604020202020204" pitchFamily="34" charset="0"/>
              <a:buChar char="•"/>
            </a:pPr>
            <a:r>
              <a:rPr lang="en-US" sz="2000" dirty="0">
                <a:solidFill>
                  <a:schemeClr val="tx2"/>
                </a:solidFill>
                <a:effectLst/>
                <a:ea typeface="Calibri" panose="020F0502020204030204" pitchFamily="34" charset="0"/>
                <a:cs typeface="Times New Roman" panose="02020603050405020304" pitchFamily="18" charset="0"/>
              </a:rPr>
              <a:t>Expand NOAA Co-Op weather network to better understand drought processes</a:t>
            </a:r>
            <a:endParaRPr lang="en-VI" sz="2000" dirty="0">
              <a:solidFill>
                <a:schemeClr val="tx2"/>
              </a:solidFill>
              <a:effectLst/>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chemeClr val="tx2"/>
                </a:solidFill>
                <a:effectLst/>
                <a:ea typeface="Calibri" panose="020F0502020204030204" pitchFamily="34" charset="0"/>
                <a:cs typeface="Times New Roman" panose="02020603050405020304" pitchFamily="18" charset="0"/>
              </a:rPr>
              <a:t>Farmers</a:t>
            </a:r>
          </a:p>
          <a:p>
            <a:pPr marL="342900" indent="-342900">
              <a:lnSpc>
                <a:spcPct val="107000"/>
              </a:lnSpc>
              <a:spcAft>
                <a:spcPts val="800"/>
              </a:spcAft>
              <a:buFont typeface="Arial" panose="020B0604020202020204" pitchFamily="34" charset="0"/>
              <a:buChar char="•"/>
            </a:pPr>
            <a:r>
              <a:rPr lang="en-US" sz="2000" dirty="0">
                <a:solidFill>
                  <a:schemeClr val="tx2"/>
                </a:solidFill>
                <a:ea typeface="Calibri" panose="020F0502020204030204" pitchFamily="34" charset="0"/>
                <a:cs typeface="Times New Roman" panose="02020603050405020304" pitchFamily="18" charset="0"/>
              </a:rPr>
              <a:t>Create water management plan and database of water conservation technology best practices</a:t>
            </a:r>
          </a:p>
          <a:p>
            <a:pPr marL="342900" indent="-342900">
              <a:lnSpc>
                <a:spcPct val="107000"/>
              </a:lnSpc>
              <a:spcAft>
                <a:spcPts val="800"/>
              </a:spcAft>
              <a:buFont typeface="Arial" panose="020B0604020202020204" pitchFamily="34" charset="0"/>
              <a:buChar char="•"/>
            </a:pPr>
            <a:r>
              <a:rPr lang="en-US" sz="2000" dirty="0">
                <a:solidFill>
                  <a:schemeClr val="tx2"/>
                </a:solidFill>
                <a:effectLst/>
                <a:ea typeface="Calibri" panose="020F0502020204030204" pitchFamily="34" charset="0"/>
                <a:cs typeface="Times New Roman" panose="02020603050405020304" pitchFamily="18" charset="0"/>
              </a:rPr>
              <a:t>Create </a:t>
            </a:r>
            <a:r>
              <a:rPr lang="en-US" sz="2000" dirty="0">
                <a:solidFill>
                  <a:schemeClr val="tx2"/>
                </a:solidFill>
                <a:ea typeface="Calibri" panose="020F0502020204030204" pitchFamily="34" charset="0"/>
                <a:cs typeface="Times New Roman" panose="02020603050405020304" pitchFamily="18" charset="0"/>
              </a:rPr>
              <a:t>network of smart irrigation tools for remote sensing of soil and plant conditions</a:t>
            </a:r>
            <a:endParaRPr lang="en-US" sz="2000" dirty="0">
              <a:solidFill>
                <a:schemeClr val="tx2"/>
              </a:solidFill>
              <a:effectLst/>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schemeClr val="tx2"/>
                </a:solidFill>
                <a:effectLst/>
                <a:ea typeface="Calibri" panose="020F0502020204030204" pitchFamily="34" charset="0"/>
                <a:cs typeface="Times New Roman" panose="02020603050405020304" pitchFamily="18" charset="0"/>
              </a:rPr>
              <a:t>Capacity</a:t>
            </a:r>
          </a:p>
          <a:p>
            <a:pPr marL="342900" indent="-342900">
              <a:lnSpc>
                <a:spcPct val="107000"/>
              </a:lnSpc>
              <a:spcAft>
                <a:spcPts val="800"/>
              </a:spcAft>
              <a:buFont typeface="Arial" panose="020B0604020202020204" pitchFamily="34" charset="0"/>
              <a:buChar char="•"/>
            </a:pPr>
            <a:r>
              <a:rPr lang="en-US" sz="2000" dirty="0">
                <a:solidFill>
                  <a:schemeClr val="tx2"/>
                </a:solidFill>
                <a:effectLst/>
                <a:ea typeface="Calibri" panose="020F0502020204030204" pitchFamily="34" charset="0"/>
                <a:cs typeface="Times New Roman" panose="02020603050405020304" pitchFamily="18" charset="0"/>
              </a:rPr>
              <a:t>Create a VIDA/CES Vocational Training Program.</a:t>
            </a:r>
            <a:endParaRPr lang="en-VI" sz="2000" dirty="0">
              <a:solidFill>
                <a:schemeClr val="tx2"/>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59824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431163" y="791803"/>
            <a:ext cx="11329674" cy="1013800"/>
          </a:xfrm>
        </p:spPr>
        <p:txBody>
          <a:bodyPr>
            <a:normAutofit fontScale="90000"/>
          </a:bodyPr>
          <a:lstStyle/>
          <a:p>
            <a:pPr algn="ctr"/>
            <a:r>
              <a:rPr lang="en-US" sz="4000" dirty="0">
                <a:latin typeface="Arial Black" panose="020B0A04020102020204" pitchFamily="34" charset="0"/>
              </a:rPr>
              <a:t>HIGH PRIORITY recommendation</a:t>
            </a:r>
            <a:br>
              <a:rPr lang="en-US" sz="4000" dirty="0">
                <a:latin typeface="Arial Black" panose="020B0A04020102020204" pitchFamily="34" charset="0"/>
              </a:rPr>
            </a:br>
            <a:r>
              <a:rPr lang="en-US" sz="4000" dirty="0">
                <a:latin typeface="Arial Black" panose="020B0A04020102020204" pitchFamily="34" charset="0"/>
              </a:rPr>
              <a:t>water security:  long term</a:t>
            </a:r>
          </a:p>
        </p:txBody>
      </p:sp>
      <p:sp>
        <p:nvSpPr>
          <p:cNvPr id="4" name="TextBox 3">
            <a:extLst>
              <a:ext uri="{FF2B5EF4-FFF2-40B4-BE49-F238E27FC236}">
                <a16:creationId xmlns:a16="http://schemas.microsoft.com/office/drawing/2014/main" id="{6E901557-E264-4161-9A8F-17470A740256}"/>
              </a:ext>
            </a:extLst>
          </p:cNvPr>
          <p:cNvSpPr txBox="1"/>
          <p:nvPr/>
        </p:nvSpPr>
        <p:spPr>
          <a:xfrm>
            <a:off x="1062559" y="2011792"/>
            <a:ext cx="10398817" cy="2652970"/>
          </a:xfrm>
          <a:prstGeom prst="rect">
            <a:avLst/>
          </a:prstGeom>
          <a:noFill/>
        </p:spPr>
        <p:txBody>
          <a:bodyPr wrap="square">
            <a:spAutoFit/>
          </a:bodyPr>
          <a:lstStyle/>
          <a:p>
            <a:pPr algn="just">
              <a:lnSpc>
                <a:spcPct val="115000"/>
              </a:lnSpc>
              <a:spcAft>
                <a:spcPts val="600"/>
              </a:spcAft>
            </a:pPr>
            <a:r>
              <a:rPr lang="en-US" dirty="0">
                <a:solidFill>
                  <a:schemeClr val="tx2"/>
                </a:solidFill>
                <a:effectLst/>
                <a:ea typeface="Times New Roman" panose="02020603050405020304" pitchFamily="18" charset="0"/>
                <a:cs typeface="Times New Roman" panose="02020603050405020304" pitchFamily="18" charset="0"/>
              </a:rPr>
              <a:t>These recommendations provides an overview of the water system for farmers in the USVI. </a:t>
            </a:r>
          </a:p>
          <a:p>
            <a:pPr algn="just">
              <a:lnSpc>
                <a:spcPct val="115000"/>
              </a:lnSpc>
              <a:spcAft>
                <a:spcPts val="600"/>
              </a:spcAft>
            </a:pPr>
            <a:r>
              <a:rPr lang="en-US" dirty="0">
                <a:solidFill>
                  <a:schemeClr val="tx2"/>
                </a:solidFill>
                <a:effectLst/>
                <a:ea typeface="Times New Roman" panose="02020603050405020304" pitchFamily="18" charset="0"/>
                <a:cs typeface="Times New Roman" panose="02020603050405020304" pitchFamily="18" charset="0"/>
              </a:rPr>
              <a:t>It shows that, in order to achieve water security, it is important to:</a:t>
            </a:r>
            <a:endParaRPr lang="en-VI" dirty="0">
              <a:solidFill>
                <a:schemeClr val="tx2"/>
              </a:solidFill>
              <a:effectLst/>
              <a:ea typeface="Times New Roman" panose="02020603050405020304" pitchFamily="18" charset="0"/>
              <a:cs typeface="Times New Roman" panose="02020603050405020304" pitchFamily="18" charset="0"/>
            </a:endParaRPr>
          </a:p>
          <a:p>
            <a:pPr marL="1143000" lvl="2" indent="-228600" algn="l">
              <a:lnSpc>
                <a:spcPct val="107000"/>
              </a:lnSpc>
              <a:spcAft>
                <a:spcPts val="800"/>
              </a:spcAft>
              <a:buFont typeface="+mj-lt"/>
              <a:buAutoNum type="arabicPeriod"/>
            </a:pPr>
            <a:r>
              <a:rPr lang="en-US" b="1" dirty="0">
                <a:solidFill>
                  <a:schemeClr val="tx2"/>
                </a:solidFill>
                <a:effectLst/>
                <a:ea typeface="Times New Roman" panose="02020603050405020304" pitchFamily="18" charset="0"/>
                <a:cs typeface="Times New Roman" panose="02020603050405020304" pitchFamily="18" charset="0"/>
              </a:rPr>
              <a:t>Monitor the sources and ensure that they are well managed</a:t>
            </a:r>
            <a:endParaRPr lang="en-VI" b="1" dirty="0">
              <a:solidFill>
                <a:schemeClr val="tx2"/>
              </a:solidFill>
              <a:effectLst/>
              <a:ea typeface="Times New Roman" panose="02020603050405020304" pitchFamily="18" charset="0"/>
              <a:cs typeface="Times New Roman" panose="02020603050405020304" pitchFamily="18" charset="0"/>
            </a:endParaRPr>
          </a:p>
          <a:p>
            <a:pPr marL="1143000" lvl="2" indent="-228600" algn="l">
              <a:lnSpc>
                <a:spcPct val="107000"/>
              </a:lnSpc>
              <a:spcAft>
                <a:spcPts val="800"/>
              </a:spcAft>
              <a:buFont typeface="+mj-lt"/>
              <a:buAutoNum type="arabicPeriod"/>
            </a:pPr>
            <a:r>
              <a:rPr lang="en-US" b="1" dirty="0">
                <a:solidFill>
                  <a:schemeClr val="tx2"/>
                </a:solidFill>
                <a:effectLst/>
                <a:ea typeface="Times New Roman" panose="02020603050405020304" pitchFamily="18" charset="0"/>
                <a:cs typeface="Times New Roman" panose="02020603050405020304" pitchFamily="18" charset="0"/>
              </a:rPr>
              <a:t>Monitor the distribution network </a:t>
            </a:r>
            <a:endParaRPr lang="en-VI" b="1" dirty="0">
              <a:solidFill>
                <a:schemeClr val="tx2"/>
              </a:solidFill>
              <a:effectLst/>
              <a:ea typeface="Times New Roman" panose="02020603050405020304" pitchFamily="18" charset="0"/>
              <a:cs typeface="Times New Roman" panose="02020603050405020304" pitchFamily="18" charset="0"/>
            </a:endParaRPr>
          </a:p>
          <a:p>
            <a:pPr marL="1143000" lvl="2" indent="-228600" algn="l">
              <a:lnSpc>
                <a:spcPct val="107000"/>
              </a:lnSpc>
              <a:spcAft>
                <a:spcPts val="800"/>
              </a:spcAft>
              <a:buFont typeface="+mj-lt"/>
              <a:buAutoNum type="arabicPeriod"/>
            </a:pPr>
            <a:r>
              <a:rPr lang="en-US" b="1" dirty="0">
                <a:solidFill>
                  <a:schemeClr val="tx2"/>
                </a:solidFill>
                <a:effectLst/>
                <a:ea typeface="Times New Roman" panose="02020603050405020304" pitchFamily="18" charset="0"/>
                <a:cs typeface="Times New Roman" panose="02020603050405020304" pitchFamily="18" charset="0"/>
              </a:rPr>
              <a:t>Maintain water resources and distribution infrastructure</a:t>
            </a:r>
            <a:endParaRPr lang="en-VI" b="1" dirty="0">
              <a:solidFill>
                <a:schemeClr val="tx2"/>
              </a:solidFill>
              <a:effectLst/>
              <a:ea typeface="Times New Roman" panose="02020603050405020304" pitchFamily="18" charset="0"/>
              <a:cs typeface="Times New Roman" panose="02020603050405020304" pitchFamily="18" charset="0"/>
            </a:endParaRPr>
          </a:p>
          <a:p>
            <a:pPr marL="1143000" lvl="2" indent="-228600" algn="l">
              <a:lnSpc>
                <a:spcPct val="107000"/>
              </a:lnSpc>
              <a:spcAft>
                <a:spcPts val="800"/>
              </a:spcAft>
              <a:buFont typeface="+mj-lt"/>
              <a:buAutoNum type="arabicPeriod"/>
            </a:pPr>
            <a:r>
              <a:rPr lang="en-US" b="1" dirty="0">
                <a:solidFill>
                  <a:schemeClr val="tx2"/>
                </a:solidFill>
                <a:effectLst/>
                <a:ea typeface="Times New Roman" panose="02020603050405020304" pitchFamily="18" charset="0"/>
                <a:cs typeface="Times New Roman" panose="02020603050405020304" pitchFamily="18" charset="0"/>
              </a:rPr>
              <a:t>Work with farmers to ensure that they use and/or have access to the latest water conservation technologies</a:t>
            </a:r>
            <a:endParaRPr lang="en-VI" b="1" dirty="0">
              <a:solidFill>
                <a:schemeClr val="tx2"/>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62124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436228" y="702156"/>
            <a:ext cx="11329674" cy="1013800"/>
          </a:xfrm>
        </p:spPr>
        <p:txBody>
          <a:bodyPr>
            <a:normAutofit/>
          </a:bodyPr>
          <a:lstStyle/>
          <a:p>
            <a:pPr algn="ctr"/>
            <a:r>
              <a:rPr lang="en-US" sz="4000" dirty="0">
                <a:latin typeface="Arial Black" panose="020B0A04020102020204" pitchFamily="34" charset="0"/>
              </a:rPr>
              <a:t>HIGH PRIORITY recommendations</a:t>
            </a:r>
          </a:p>
        </p:txBody>
      </p:sp>
      <p:grpSp>
        <p:nvGrpSpPr>
          <p:cNvPr id="15" name="Group 14">
            <a:extLst>
              <a:ext uri="{FF2B5EF4-FFF2-40B4-BE49-F238E27FC236}">
                <a16:creationId xmlns:a16="http://schemas.microsoft.com/office/drawing/2014/main" id="{78273423-23D0-445A-8270-82EB3A1A6AF9}"/>
              </a:ext>
            </a:extLst>
          </p:cNvPr>
          <p:cNvGrpSpPr/>
          <p:nvPr/>
        </p:nvGrpSpPr>
        <p:grpSpPr>
          <a:xfrm>
            <a:off x="8960646" y="3112753"/>
            <a:ext cx="2741464" cy="3745122"/>
            <a:chOff x="3745376" y="281"/>
            <a:chExt cx="2741464" cy="1687274"/>
          </a:xfrm>
        </p:grpSpPr>
        <p:sp>
          <p:nvSpPr>
            <p:cNvPr id="16" name="Rectangle 15">
              <a:extLst>
                <a:ext uri="{FF2B5EF4-FFF2-40B4-BE49-F238E27FC236}">
                  <a16:creationId xmlns:a16="http://schemas.microsoft.com/office/drawing/2014/main" id="{8C1C082E-88F0-446B-90A8-16EE8324FE00}"/>
                </a:ext>
              </a:extLst>
            </p:cNvPr>
            <p:cNvSpPr/>
            <p:nvPr/>
          </p:nvSpPr>
          <p:spPr>
            <a:xfrm>
              <a:off x="3745376" y="281"/>
              <a:ext cx="2741464" cy="1644878"/>
            </a:xfrm>
            <a:prstGeom prst="rect">
              <a:avLst/>
            </a:prstGeom>
          </p:spPr>
          <p:style>
            <a:lnRef idx="3">
              <a:schemeClr val="lt1">
                <a:hueOff val="0"/>
                <a:satOff val="0"/>
                <a:lumOff val="0"/>
                <a:alphaOff val="0"/>
              </a:schemeClr>
            </a:lnRef>
            <a:fillRef idx="1">
              <a:schemeClr val="accent2">
                <a:hueOff val="915447"/>
                <a:satOff val="-16269"/>
                <a:lumOff val="523"/>
                <a:alphaOff val="0"/>
              </a:schemeClr>
            </a:fillRef>
            <a:effectRef idx="1">
              <a:schemeClr val="accent2">
                <a:hueOff val="915447"/>
                <a:satOff val="-16269"/>
                <a:lumOff val="523"/>
                <a:alphaOff val="0"/>
              </a:schemeClr>
            </a:effectRef>
            <a:fontRef idx="minor">
              <a:schemeClr val="lt1"/>
            </a:fontRef>
          </p:style>
        </p:sp>
        <p:sp>
          <p:nvSpPr>
            <p:cNvPr id="17" name="TextBox 16">
              <a:extLst>
                <a:ext uri="{FF2B5EF4-FFF2-40B4-BE49-F238E27FC236}">
                  <a16:creationId xmlns:a16="http://schemas.microsoft.com/office/drawing/2014/main" id="{67B97A56-2F41-4F58-9961-E23D47F58426}"/>
                </a:ext>
              </a:extLst>
            </p:cNvPr>
            <p:cNvSpPr txBox="1"/>
            <p:nvPr/>
          </p:nvSpPr>
          <p:spPr>
            <a:xfrm>
              <a:off x="3745376" y="42677"/>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a:endParaRPr lang="en-US" sz="2000" dirty="0"/>
            </a:p>
          </p:txBody>
        </p:sp>
      </p:grpSp>
      <p:sp>
        <p:nvSpPr>
          <p:cNvPr id="20" name="TextBox 19">
            <a:extLst>
              <a:ext uri="{FF2B5EF4-FFF2-40B4-BE49-F238E27FC236}">
                <a16:creationId xmlns:a16="http://schemas.microsoft.com/office/drawing/2014/main" id="{45A0E672-78E9-4681-BB24-4372436B8387}"/>
              </a:ext>
            </a:extLst>
          </p:cNvPr>
          <p:cNvSpPr txBox="1"/>
          <p:nvPr/>
        </p:nvSpPr>
        <p:spPr>
          <a:xfrm>
            <a:off x="8743850" y="1715956"/>
            <a:ext cx="2894467" cy="1477328"/>
          </a:xfrm>
          <a:prstGeom prst="rect">
            <a:avLst/>
          </a:prstGeom>
          <a:noFill/>
        </p:spPr>
        <p:txBody>
          <a:bodyPr wrap="square" rtlCol="0">
            <a:spAutoFit/>
          </a:bodyPr>
          <a:lstStyle/>
          <a:p>
            <a:pPr algn="ctr"/>
            <a:r>
              <a:rPr lang="en-US" b="1" dirty="0">
                <a:solidFill>
                  <a:schemeClr val="tx2"/>
                </a:solidFill>
              </a:rPr>
              <a:t>IV</a:t>
            </a:r>
            <a:r>
              <a:rPr lang="en-US" sz="1800" b="1" dirty="0">
                <a:solidFill>
                  <a:schemeClr val="tx2"/>
                </a:solidFill>
              </a:rPr>
              <a:t>.  </a:t>
            </a:r>
          </a:p>
          <a:p>
            <a:pPr algn="ctr"/>
            <a:r>
              <a:rPr lang="en-US" sz="1800" b="1" dirty="0">
                <a:solidFill>
                  <a:schemeClr val="tx2"/>
                </a:solidFill>
              </a:rPr>
              <a:t>STRATEGIC ORCHARD DEVELOPMENT INITIATIVE</a:t>
            </a:r>
            <a:endParaRPr lang="en-US" sz="1800" dirty="0">
              <a:solidFill>
                <a:schemeClr val="tx2"/>
              </a:solidFill>
              <a:latin typeface="+mn-lt"/>
            </a:endParaRPr>
          </a:p>
          <a:p>
            <a:pPr algn="ctr"/>
            <a:endParaRPr lang="en-US" dirty="0"/>
          </a:p>
        </p:txBody>
      </p:sp>
      <p:sp>
        <p:nvSpPr>
          <p:cNvPr id="21" name="TextBox 20">
            <a:extLst>
              <a:ext uri="{FF2B5EF4-FFF2-40B4-BE49-F238E27FC236}">
                <a16:creationId xmlns:a16="http://schemas.microsoft.com/office/drawing/2014/main" id="{B32B1C36-E066-48A3-A0C7-A3C4C20D32CB}"/>
              </a:ext>
            </a:extLst>
          </p:cNvPr>
          <p:cNvSpPr txBox="1"/>
          <p:nvPr/>
        </p:nvSpPr>
        <p:spPr>
          <a:xfrm>
            <a:off x="9051359" y="3091602"/>
            <a:ext cx="2714543" cy="3693319"/>
          </a:xfrm>
          <a:prstGeom prst="rect">
            <a:avLst/>
          </a:prstGeom>
          <a:noFill/>
        </p:spPr>
        <p:txBody>
          <a:bodyPr wrap="square">
            <a:spAutoFit/>
          </a:bodyPr>
          <a:lstStyle/>
          <a:p>
            <a:pPr algn="ctr"/>
            <a:r>
              <a:rPr lang="en-US" dirty="0">
                <a:solidFill>
                  <a:schemeClr val="bg1"/>
                </a:solidFill>
              </a:rPr>
              <a:t>T</a:t>
            </a:r>
            <a:r>
              <a:rPr lang="en-US" b="0" i="0" u="none" strike="noStrike" baseline="0" dirty="0">
                <a:solidFill>
                  <a:schemeClr val="bg1"/>
                </a:solidFill>
              </a:rPr>
              <a:t>racts of governmental farmland be set aside for the specific development of fruit orchards. These initiatives can increase local productivity and be a source for the eventual development of a food processing plant. </a:t>
            </a:r>
          </a:p>
          <a:p>
            <a:pPr algn="ctr"/>
            <a:r>
              <a:rPr lang="en-US" dirty="0">
                <a:solidFill>
                  <a:schemeClr val="bg1"/>
                </a:solidFill>
              </a:rPr>
              <a:t>Farmers will be selected to develop their orchard on leased farmland.  There will be provisions for funding.</a:t>
            </a:r>
            <a:endParaRPr lang="en-US" b="0" i="0" u="none" strike="noStrike" baseline="0" dirty="0">
              <a:solidFill>
                <a:schemeClr val="bg1"/>
              </a:solidFill>
            </a:endParaRPr>
          </a:p>
        </p:txBody>
      </p:sp>
      <p:grpSp>
        <p:nvGrpSpPr>
          <p:cNvPr id="18" name="Group 17">
            <a:extLst>
              <a:ext uri="{FF2B5EF4-FFF2-40B4-BE49-F238E27FC236}">
                <a16:creationId xmlns:a16="http://schemas.microsoft.com/office/drawing/2014/main" id="{408C50C4-E127-426C-B10F-A244C3CFFB2B}"/>
              </a:ext>
            </a:extLst>
          </p:cNvPr>
          <p:cNvGrpSpPr/>
          <p:nvPr/>
        </p:nvGrpSpPr>
        <p:grpSpPr>
          <a:xfrm>
            <a:off x="570981" y="3102645"/>
            <a:ext cx="2741464" cy="3611114"/>
            <a:chOff x="3745376" y="281"/>
            <a:chExt cx="2741464" cy="1644878"/>
          </a:xfrm>
        </p:grpSpPr>
        <p:sp>
          <p:nvSpPr>
            <p:cNvPr id="19" name="Rectangle 18">
              <a:extLst>
                <a:ext uri="{FF2B5EF4-FFF2-40B4-BE49-F238E27FC236}">
                  <a16:creationId xmlns:a16="http://schemas.microsoft.com/office/drawing/2014/main" id="{83A16311-7374-4650-9E41-3D5B51C28BFC}"/>
                </a:ext>
              </a:extLst>
            </p:cNvPr>
            <p:cNvSpPr/>
            <p:nvPr/>
          </p:nvSpPr>
          <p:spPr>
            <a:xfrm>
              <a:off x="3745376" y="281"/>
              <a:ext cx="2741464" cy="1644878"/>
            </a:xfrm>
            <a:prstGeom prst="rect">
              <a:avLst/>
            </a:prstGeom>
          </p:spPr>
          <p:style>
            <a:lnRef idx="3">
              <a:schemeClr val="lt1">
                <a:hueOff val="0"/>
                <a:satOff val="0"/>
                <a:lumOff val="0"/>
                <a:alphaOff val="0"/>
              </a:schemeClr>
            </a:lnRef>
            <a:fillRef idx="1">
              <a:schemeClr val="accent2">
                <a:hueOff val="915447"/>
                <a:satOff val="-16269"/>
                <a:lumOff val="523"/>
                <a:alphaOff val="0"/>
              </a:schemeClr>
            </a:fillRef>
            <a:effectRef idx="1">
              <a:schemeClr val="accent2">
                <a:hueOff val="915447"/>
                <a:satOff val="-16269"/>
                <a:lumOff val="523"/>
                <a:alphaOff val="0"/>
              </a:schemeClr>
            </a:effectRef>
            <a:fontRef idx="minor">
              <a:schemeClr val="lt1"/>
            </a:fontRef>
          </p:style>
        </p:sp>
        <p:sp>
          <p:nvSpPr>
            <p:cNvPr id="23" name="TextBox 22">
              <a:extLst>
                <a:ext uri="{FF2B5EF4-FFF2-40B4-BE49-F238E27FC236}">
                  <a16:creationId xmlns:a16="http://schemas.microsoft.com/office/drawing/2014/main" id="{EB5ABB96-DB00-4E0B-A946-AE5202513999}"/>
                </a:ext>
              </a:extLst>
            </p:cNvPr>
            <p:cNvSpPr txBox="1"/>
            <p:nvPr/>
          </p:nvSpPr>
          <p:spPr>
            <a:xfrm>
              <a:off x="3745376"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a:endParaRPr lang="en-US" sz="2000" dirty="0"/>
            </a:p>
          </p:txBody>
        </p:sp>
      </p:grpSp>
      <p:sp>
        <p:nvSpPr>
          <p:cNvPr id="24" name="TextBox 23">
            <a:extLst>
              <a:ext uri="{FF2B5EF4-FFF2-40B4-BE49-F238E27FC236}">
                <a16:creationId xmlns:a16="http://schemas.microsoft.com/office/drawing/2014/main" id="{0BAFC92B-6F6D-4C2D-AB25-F24B8847086C}"/>
              </a:ext>
            </a:extLst>
          </p:cNvPr>
          <p:cNvSpPr txBox="1"/>
          <p:nvPr/>
        </p:nvSpPr>
        <p:spPr>
          <a:xfrm>
            <a:off x="597902" y="3472852"/>
            <a:ext cx="2741464" cy="3333220"/>
          </a:xfrm>
          <a:prstGeom prst="rect">
            <a:avLst/>
          </a:prstGeom>
          <a:noFill/>
        </p:spPr>
        <p:txBody>
          <a:bodyPr wrap="square">
            <a:spAutoFit/>
          </a:bodyPr>
          <a:lstStyle/>
          <a:p>
            <a:pPr algn="ctr">
              <a:lnSpc>
                <a:spcPct val="90000"/>
              </a:lnSpc>
              <a:buClr>
                <a:srgbClr val="9F7F4A"/>
              </a:buClr>
            </a:pPr>
            <a:r>
              <a:rPr lang="en-US" sz="1800" dirty="0">
                <a:solidFill>
                  <a:schemeClr val="bg1"/>
                </a:solidFill>
              </a:rPr>
              <a:t>The Department of Agriculture should be provided the funds to significantly increase its equipment pool and provide personnel to operate key equipment to support agriculture development. (for example, tractors, lawn preparation, bulldozers, </a:t>
            </a:r>
            <a:r>
              <a:rPr lang="en-US" sz="1800" dirty="0" err="1">
                <a:solidFill>
                  <a:schemeClr val="bg1"/>
                </a:solidFill>
              </a:rPr>
              <a:t>traxcavator</a:t>
            </a:r>
            <a:r>
              <a:rPr lang="en-US" sz="1800" dirty="0">
                <a:solidFill>
                  <a:schemeClr val="bg1"/>
                </a:solidFill>
              </a:rPr>
              <a:t>). </a:t>
            </a:r>
          </a:p>
          <a:p>
            <a:pPr algn="ctr">
              <a:lnSpc>
                <a:spcPct val="90000"/>
              </a:lnSpc>
              <a:buClr>
                <a:srgbClr val="9F7F4A"/>
              </a:buClr>
            </a:pPr>
            <a:br>
              <a:rPr lang="en-US" sz="1800" dirty="0">
                <a:solidFill>
                  <a:schemeClr val="bg1"/>
                </a:solidFill>
              </a:rPr>
            </a:br>
            <a:endParaRPr lang="en-US" u="sng" dirty="0">
              <a:solidFill>
                <a:schemeClr val="bg1"/>
              </a:solidFill>
            </a:endParaRPr>
          </a:p>
        </p:txBody>
      </p:sp>
      <p:sp>
        <p:nvSpPr>
          <p:cNvPr id="26" name="TextBox 25">
            <a:extLst>
              <a:ext uri="{FF2B5EF4-FFF2-40B4-BE49-F238E27FC236}">
                <a16:creationId xmlns:a16="http://schemas.microsoft.com/office/drawing/2014/main" id="{0D3ED67F-D760-4ABC-A7D3-3B2B0D3B4E58}"/>
              </a:ext>
            </a:extLst>
          </p:cNvPr>
          <p:cNvSpPr txBox="1"/>
          <p:nvPr/>
        </p:nvSpPr>
        <p:spPr>
          <a:xfrm>
            <a:off x="597902" y="1768307"/>
            <a:ext cx="2714543" cy="1200329"/>
          </a:xfrm>
          <a:prstGeom prst="rect">
            <a:avLst/>
          </a:prstGeom>
          <a:noFill/>
        </p:spPr>
        <p:txBody>
          <a:bodyPr wrap="square" rtlCol="0">
            <a:spAutoFit/>
          </a:bodyPr>
          <a:lstStyle/>
          <a:p>
            <a:pPr algn="ctr"/>
            <a:r>
              <a:rPr lang="en-US" sz="1800" b="1" dirty="0">
                <a:solidFill>
                  <a:schemeClr val="tx2"/>
                </a:solidFill>
              </a:rPr>
              <a:t>1I.  INFRASTRUCTURE SUPPORT</a:t>
            </a:r>
            <a:endParaRPr lang="en-US" sz="1800" dirty="0">
              <a:solidFill>
                <a:schemeClr val="tx2"/>
              </a:solidFill>
              <a:latin typeface="+mn-lt"/>
            </a:endParaRPr>
          </a:p>
          <a:p>
            <a:pPr algn="ctr"/>
            <a:endParaRPr lang="en-US" dirty="0"/>
          </a:p>
        </p:txBody>
      </p:sp>
      <p:sp>
        <p:nvSpPr>
          <p:cNvPr id="27" name="TextBox 26">
            <a:extLst>
              <a:ext uri="{FF2B5EF4-FFF2-40B4-BE49-F238E27FC236}">
                <a16:creationId xmlns:a16="http://schemas.microsoft.com/office/drawing/2014/main" id="{73E9CE05-73B4-4AA6-B91C-7F04A21BA876}"/>
              </a:ext>
            </a:extLst>
          </p:cNvPr>
          <p:cNvSpPr txBox="1"/>
          <p:nvPr/>
        </p:nvSpPr>
        <p:spPr>
          <a:xfrm>
            <a:off x="4898196" y="1768307"/>
            <a:ext cx="2748073" cy="923330"/>
          </a:xfrm>
          <a:prstGeom prst="rect">
            <a:avLst/>
          </a:prstGeom>
          <a:noFill/>
        </p:spPr>
        <p:txBody>
          <a:bodyPr wrap="square" rtlCol="0">
            <a:spAutoFit/>
          </a:bodyPr>
          <a:lstStyle/>
          <a:p>
            <a:pPr algn="ctr"/>
            <a:r>
              <a:rPr lang="en-US" b="1" dirty="0">
                <a:solidFill>
                  <a:schemeClr val="tx2"/>
                </a:solidFill>
              </a:rPr>
              <a:t>III</a:t>
            </a:r>
            <a:r>
              <a:rPr lang="en-US" sz="1800" b="1" dirty="0">
                <a:solidFill>
                  <a:schemeClr val="tx2"/>
                </a:solidFill>
              </a:rPr>
              <a:t>.  </a:t>
            </a:r>
          </a:p>
          <a:p>
            <a:pPr algn="ctr"/>
            <a:r>
              <a:rPr lang="en-US" sz="1800" b="1" dirty="0">
                <a:solidFill>
                  <a:schemeClr val="tx2"/>
                </a:solidFill>
                <a:effectLst/>
              </a:rPr>
              <a:t>INCREASE PERSONNEL  AT  VIDA</a:t>
            </a:r>
            <a:endParaRPr lang="en-US" dirty="0">
              <a:solidFill>
                <a:schemeClr val="tx2"/>
              </a:solidFill>
            </a:endParaRPr>
          </a:p>
        </p:txBody>
      </p:sp>
      <p:grpSp>
        <p:nvGrpSpPr>
          <p:cNvPr id="29" name="Group 28">
            <a:extLst>
              <a:ext uri="{FF2B5EF4-FFF2-40B4-BE49-F238E27FC236}">
                <a16:creationId xmlns:a16="http://schemas.microsoft.com/office/drawing/2014/main" id="{A7B03FA9-F2AE-49A6-9056-252E4D0828F1}"/>
              </a:ext>
            </a:extLst>
          </p:cNvPr>
          <p:cNvGrpSpPr/>
          <p:nvPr/>
        </p:nvGrpSpPr>
        <p:grpSpPr>
          <a:xfrm>
            <a:off x="4834403" y="3102645"/>
            <a:ext cx="2741464" cy="3611113"/>
            <a:chOff x="729765" y="281"/>
            <a:chExt cx="2741464" cy="1644878"/>
          </a:xfrm>
        </p:grpSpPr>
        <p:sp>
          <p:nvSpPr>
            <p:cNvPr id="30" name="Rectangle 29">
              <a:extLst>
                <a:ext uri="{FF2B5EF4-FFF2-40B4-BE49-F238E27FC236}">
                  <a16:creationId xmlns:a16="http://schemas.microsoft.com/office/drawing/2014/main" id="{446B1AD1-D125-4CA9-9356-CB8CEE9080E2}"/>
                </a:ext>
              </a:extLst>
            </p:cNvPr>
            <p:cNvSpPr/>
            <p:nvPr/>
          </p:nvSpPr>
          <p:spPr>
            <a:xfrm>
              <a:off x="729765" y="281"/>
              <a:ext cx="2741464" cy="1644878"/>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31" name="TextBox 30">
              <a:extLst>
                <a:ext uri="{FF2B5EF4-FFF2-40B4-BE49-F238E27FC236}">
                  <a16:creationId xmlns:a16="http://schemas.microsoft.com/office/drawing/2014/main" id="{B99C10DB-839E-451F-B765-7FA4CA007F7F}"/>
                </a:ext>
              </a:extLst>
            </p:cNvPr>
            <p:cNvSpPr txBox="1"/>
            <p:nvPr/>
          </p:nvSpPr>
          <p:spPr>
            <a:xfrm>
              <a:off x="729765"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a:endParaRPr lang="en-US" sz="2000" dirty="0"/>
            </a:p>
          </p:txBody>
        </p:sp>
      </p:grpSp>
      <p:sp>
        <p:nvSpPr>
          <p:cNvPr id="32" name="TextBox 31">
            <a:extLst>
              <a:ext uri="{FF2B5EF4-FFF2-40B4-BE49-F238E27FC236}">
                <a16:creationId xmlns:a16="http://schemas.microsoft.com/office/drawing/2014/main" id="{E7AB7236-3E45-4174-8C19-BA4170E653C8}"/>
              </a:ext>
            </a:extLst>
          </p:cNvPr>
          <p:cNvSpPr txBox="1"/>
          <p:nvPr/>
        </p:nvSpPr>
        <p:spPr>
          <a:xfrm>
            <a:off x="4898196" y="3091602"/>
            <a:ext cx="2714543" cy="3693319"/>
          </a:xfrm>
          <a:prstGeom prst="rect">
            <a:avLst/>
          </a:prstGeom>
          <a:noFill/>
        </p:spPr>
        <p:txBody>
          <a:bodyPr wrap="square">
            <a:spAutoFit/>
          </a:bodyPr>
          <a:lstStyle/>
          <a:p>
            <a:pPr algn="ctr"/>
            <a:r>
              <a:rPr lang="en-US" dirty="0">
                <a:solidFill>
                  <a:schemeClr val="bg1"/>
                </a:solidFill>
              </a:rPr>
              <a:t>K</a:t>
            </a:r>
            <a:r>
              <a:rPr lang="en-US" sz="1800" b="0" i="0" u="none" strike="noStrike" baseline="0" dirty="0">
                <a:solidFill>
                  <a:schemeClr val="bg1"/>
                </a:solidFill>
              </a:rPr>
              <a:t>ey strategic position to be filled and appropriate funding provided to the VIDA regularly. </a:t>
            </a:r>
          </a:p>
          <a:p>
            <a:pPr algn="ctr"/>
            <a:endParaRPr lang="en-US" sz="1800" b="0" i="0" u="none" strike="noStrike" baseline="0" dirty="0">
              <a:solidFill>
                <a:schemeClr val="bg1"/>
              </a:solidFill>
            </a:endParaRPr>
          </a:p>
          <a:p>
            <a:pPr marL="342900" indent="-342900">
              <a:buAutoNum type="arabicPeriod"/>
            </a:pPr>
            <a:r>
              <a:rPr lang="en-US" sz="1800" b="0" i="0" u="none" strike="noStrike" baseline="0" dirty="0">
                <a:solidFill>
                  <a:schemeClr val="bg1"/>
                </a:solidFill>
              </a:rPr>
              <a:t>Plant pathologist,</a:t>
            </a:r>
          </a:p>
          <a:p>
            <a:pPr marL="342900" indent="-342900">
              <a:buAutoNum type="arabicPeriod"/>
            </a:pPr>
            <a:r>
              <a:rPr lang="en-US" dirty="0">
                <a:solidFill>
                  <a:schemeClr val="bg1"/>
                </a:solidFill>
              </a:rPr>
              <a:t>S</a:t>
            </a:r>
            <a:r>
              <a:rPr lang="en-US" sz="1800" b="0" i="0" u="none" strike="noStrike" baseline="0" dirty="0">
                <a:solidFill>
                  <a:schemeClr val="bg1"/>
                </a:solidFill>
              </a:rPr>
              <a:t>oil and water conservationists, </a:t>
            </a:r>
          </a:p>
          <a:p>
            <a:pPr marL="342900" indent="-342900">
              <a:buAutoNum type="arabicPeriod"/>
            </a:pPr>
            <a:r>
              <a:rPr lang="en-US" dirty="0">
                <a:solidFill>
                  <a:schemeClr val="bg1"/>
                </a:solidFill>
              </a:rPr>
              <a:t>S</a:t>
            </a:r>
            <a:r>
              <a:rPr lang="en-US" sz="1800" b="0" i="0" u="none" strike="noStrike" baseline="0" dirty="0">
                <a:solidFill>
                  <a:schemeClr val="bg1"/>
                </a:solidFill>
              </a:rPr>
              <a:t>oil scientist,</a:t>
            </a:r>
          </a:p>
          <a:p>
            <a:pPr marL="342900" indent="-342900">
              <a:buAutoNum type="arabicPeriod"/>
            </a:pPr>
            <a:r>
              <a:rPr lang="en-US" dirty="0">
                <a:solidFill>
                  <a:schemeClr val="bg1"/>
                </a:solidFill>
              </a:rPr>
              <a:t>E</a:t>
            </a:r>
            <a:r>
              <a:rPr lang="en-US" sz="1800" b="0" i="0" u="none" strike="noStrike" baseline="0" dirty="0">
                <a:solidFill>
                  <a:schemeClr val="bg1"/>
                </a:solidFill>
              </a:rPr>
              <a:t>ntomologist, </a:t>
            </a:r>
          </a:p>
          <a:p>
            <a:pPr marL="342900" indent="-342900">
              <a:buAutoNum type="arabicPeriod"/>
            </a:pPr>
            <a:r>
              <a:rPr lang="en-US" sz="1800" b="0" i="0" u="none" strike="noStrike" baseline="0" dirty="0">
                <a:solidFill>
                  <a:schemeClr val="bg1"/>
                </a:solidFill>
              </a:rPr>
              <a:t>Lab Technicians, </a:t>
            </a:r>
          </a:p>
          <a:p>
            <a:pPr marL="342900" indent="-342900">
              <a:buAutoNum type="arabicPeriod"/>
            </a:pPr>
            <a:r>
              <a:rPr lang="en-US" sz="1800" b="0" i="0" u="none" strike="noStrike" baseline="0" dirty="0">
                <a:solidFill>
                  <a:schemeClr val="bg1"/>
                </a:solidFill>
              </a:rPr>
              <a:t>Ag Law Enforcement Officer. </a:t>
            </a:r>
          </a:p>
        </p:txBody>
      </p:sp>
    </p:spTree>
    <p:extLst>
      <p:ext uri="{BB962C8B-B14F-4D97-AF65-F5344CB8AC3E}">
        <p14:creationId xmlns:p14="http://schemas.microsoft.com/office/powerpoint/2010/main" val="23208783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436228" y="702156"/>
            <a:ext cx="11329674" cy="1013800"/>
          </a:xfrm>
        </p:spPr>
        <p:txBody>
          <a:bodyPr>
            <a:normAutofit/>
          </a:bodyPr>
          <a:lstStyle/>
          <a:p>
            <a:pPr algn="ctr"/>
            <a:r>
              <a:rPr lang="en-US" sz="4000" dirty="0">
                <a:latin typeface="Arial Black" panose="020B0A04020102020204" pitchFamily="34" charset="0"/>
              </a:rPr>
              <a:t>HIGH PRIORITY recommendations</a:t>
            </a:r>
          </a:p>
        </p:txBody>
      </p:sp>
      <p:grpSp>
        <p:nvGrpSpPr>
          <p:cNvPr id="18" name="Group 17">
            <a:extLst>
              <a:ext uri="{FF2B5EF4-FFF2-40B4-BE49-F238E27FC236}">
                <a16:creationId xmlns:a16="http://schemas.microsoft.com/office/drawing/2014/main" id="{408C50C4-E127-426C-B10F-A244C3CFFB2B}"/>
              </a:ext>
            </a:extLst>
          </p:cNvPr>
          <p:cNvGrpSpPr/>
          <p:nvPr/>
        </p:nvGrpSpPr>
        <p:grpSpPr>
          <a:xfrm>
            <a:off x="570981" y="3102645"/>
            <a:ext cx="2741464" cy="3611114"/>
            <a:chOff x="3745376" y="281"/>
            <a:chExt cx="2741464" cy="1644878"/>
          </a:xfrm>
        </p:grpSpPr>
        <p:sp>
          <p:nvSpPr>
            <p:cNvPr id="19" name="Rectangle 18">
              <a:extLst>
                <a:ext uri="{FF2B5EF4-FFF2-40B4-BE49-F238E27FC236}">
                  <a16:creationId xmlns:a16="http://schemas.microsoft.com/office/drawing/2014/main" id="{83A16311-7374-4650-9E41-3D5B51C28BFC}"/>
                </a:ext>
              </a:extLst>
            </p:cNvPr>
            <p:cNvSpPr/>
            <p:nvPr/>
          </p:nvSpPr>
          <p:spPr>
            <a:xfrm>
              <a:off x="3745376" y="281"/>
              <a:ext cx="2741464" cy="1644878"/>
            </a:xfrm>
            <a:prstGeom prst="rect">
              <a:avLst/>
            </a:prstGeom>
          </p:spPr>
          <p:style>
            <a:lnRef idx="3">
              <a:schemeClr val="lt1">
                <a:hueOff val="0"/>
                <a:satOff val="0"/>
                <a:lumOff val="0"/>
                <a:alphaOff val="0"/>
              </a:schemeClr>
            </a:lnRef>
            <a:fillRef idx="1">
              <a:schemeClr val="accent2">
                <a:hueOff val="915447"/>
                <a:satOff val="-16269"/>
                <a:lumOff val="523"/>
                <a:alphaOff val="0"/>
              </a:schemeClr>
            </a:fillRef>
            <a:effectRef idx="1">
              <a:schemeClr val="accent2">
                <a:hueOff val="915447"/>
                <a:satOff val="-16269"/>
                <a:lumOff val="523"/>
                <a:alphaOff val="0"/>
              </a:schemeClr>
            </a:effectRef>
            <a:fontRef idx="minor">
              <a:schemeClr val="lt1"/>
            </a:fontRef>
          </p:style>
        </p:sp>
        <p:sp>
          <p:nvSpPr>
            <p:cNvPr id="23" name="TextBox 22">
              <a:extLst>
                <a:ext uri="{FF2B5EF4-FFF2-40B4-BE49-F238E27FC236}">
                  <a16:creationId xmlns:a16="http://schemas.microsoft.com/office/drawing/2014/main" id="{EB5ABB96-DB00-4E0B-A946-AE5202513999}"/>
                </a:ext>
              </a:extLst>
            </p:cNvPr>
            <p:cNvSpPr txBox="1"/>
            <p:nvPr/>
          </p:nvSpPr>
          <p:spPr>
            <a:xfrm>
              <a:off x="3745376"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a:endParaRPr lang="en-US" sz="2000" dirty="0"/>
            </a:p>
          </p:txBody>
        </p:sp>
      </p:grpSp>
      <p:sp>
        <p:nvSpPr>
          <p:cNvPr id="24" name="TextBox 23">
            <a:extLst>
              <a:ext uri="{FF2B5EF4-FFF2-40B4-BE49-F238E27FC236}">
                <a16:creationId xmlns:a16="http://schemas.microsoft.com/office/drawing/2014/main" id="{0BAFC92B-6F6D-4C2D-AB25-F24B8847086C}"/>
              </a:ext>
            </a:extLst>
          </p:cNvPr>
          <p:cNvSpPr txBox="1"/>
          <p:nvPr/>
        </p:nvSpPr>
        <p:spPr>
          <a:xfrm>
            <a:off x="597902" y="3472852"/>
            <a:ext cx="2741464" cy="1837426"/>
          </a:xfrm>
          <a:prstGeom prst="rect">
            <a:avLst/>
          </a:prstGeom>
          <a:noFill/>
        </p:spPr>
        <p:txBody>
          <a:bodyPr wrap="square">
            <a:spAutoFit/>
          </a:bodyPr>
          <a:lstStyle/>
          <a:p>
            <a:pPr algn="ctr">
              <a:lnSpc>
                <a:spcPct val="90000"/>
              </a:lnSpc>
              <a:buClr>
                <a:srgbClr val="9F7F4A"/>
              </a:buClr>
            </a:pPr>
            <a:r>
              <a:rPr lang="en-US" sz="1800" dirty="0">
                <a:solidFill>
                  <a:schemeClr val="bg1"/>
                </a:solidFill>
                <a:effectLst/>
              </a:rPr>
              <a:t>The Virgin Islands  Department of Agriculture should be provided with the resources to acquire the tools and equipment that will help facilitate farmers' work. </a:t>
            </a:r>
            <a:endParaRPr lang="en-US" u="sng" dirty="0">
              <a:solidFill>
                <a:schemeClr val="bg1"/>
              </a:solidFill>
            </a:endParaRPr>
          </a:p>
        </p:txBody>
      </p:sp>
      <p:sp>
        <p:nvSpPr>
          <p:cNvPr id="26" name="TextBox 25">
            <a:extLst>
              <a:ext uri="{FF2B5EF4-FFF2-40B4-BE49-F238E27FC236}">
                <a16:creationId xmlns:a16="http://schemas.microsoft.com/office/drawing/2014/main" id="{0D3ED67F-D760-4ABC-A7D3-3B2B0D3B4E58}"/>
              </a:ext>
            </a:extLst>
          </p:cNvPr>
          <p:cNvSpPr txBox="1"/>
          <p:nvPr/>
        </p:nvSpPr>
        <p:spPr>
          <a:xfrm>
            <a:off x="597902" y="1768307"/>
            <a:ext cx="2714543" cy="1200329"/>
          </a:xfrm>
          <a:prstGeom prst="rect">
            <a:avLst/>
          </a:prstGeom>
          <a:noFill/>
        </p:spPr>
        <p:txBody>
          <a:bodyPr wrap="square" rtlCol="0">
            <a:spAutoFit/>
          </a:bodyPr>
          <a:lstStyle/>
          <a:p>
            <a:pPr algn="ctr"/>
            <a:r>
              <a:rPr lang="en-US" b="1" dirty="0">
                <a:solidFill>
                  <a:schemeClr val="tx2"/>
                </a:solidFill>
              </a:rPr>
              <a:t>V</a:t>
            </a:r>
            <a:r>
              <a:rPr lang="en-US" sz="1800" b="1" dirty="0">
                <a:solidFill>
                  <a:schemeClr val="tx2"/>
                </a:solidFill>
              </a:rPr>
              <a:t>.  </a:t>
            </a:r>
          </a:p>
          <a:p>
            <a:pPr algn="ctr"/>
            <a:r>
              <a:rPr lang="en-US" sz="1800" b="1" dirty="0">
                <a:solidFill>
                  <a:schemeClr val="tx2"/>
                </a:solidFill>
              </a:rPr>
              <a:t>TOOLS AND EQUIPMENT</a:t>
            </a:r>
            <a:endParaRPr lang="en-US" sz="1800" dirty="0">
              <a:solidFill>
                <a:schemeClr val="tx2"/>
              </a:solidFill>
              <a:latin typeface="+mn-lt"/>
            </a:endParaRPr>
          </a:p>
          <a:p>
            <a:pPr algn="ctr"/>
            <a:endParaRPr lang="en-US" dirty="0"/>
          </a:p>
        </p:txBody>
      </p:sp>
      <p:grpSp>
        <p:nvGrpSpPr>
          <p:cNvPr id="29" name="Group 28">
            <a:extLst>
              <a:ext uri="{FF2B5EF4-FFF2-40B4-BE49-F238E27FC236}">
                <a16:creationId xmlns:a16="http://schemas.microsoft.com/office/drawing/2014/main" id="{A7B03FA9-F2AE-49A6-9056-252E4D0828F1}"/>
              </a:ext>
            </a:extLst>
          </p:cNvPr>
          <p:cNvGrpSpPr/>
          <p:nvPr/>
        </p:nvGrpSpPr>
        <p:grpSpPr>
          <a:xfrm>
            <a:off x="3831187" y="3102646"/>
            <a:ext cx="2741464" cy="3611113"/>
            <a:chOff x="729765" y="281"/>
            <a:chExt cx="2741464" cy="1644878"/>
          </a:xfrm>
        </p:grpSpPr>
        <p:sp>
          <p:nvSpPr>
            <p:cNvPr id="30" name="Rectangle 29">
              <a:extLst>
                <a:ext uri="{FF2B5EF4-FFF2-40B4-BE49-F238E27FC236}">
                  <a16:creationId xmlns:a16="http://schemas.microsoft.com/office/drawing/2014/main" id="{446B1AD1-D125-4CA9-9356-CB8CEE9080E2}"/>
                </a:ext>
              </a:extLst>
            </p:cNvPr>
            <p:cNvSpPr/>
            <p:nvPr/>
          </p:nvSpPr>
          <p:spPr>
            <a:xfrm>
              <a:off x="729765" y="281"/>
              <a:ext cx="2741464" cy="1644878"/>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31" name="TextBox 30">
              <a:extLst>
                <a:ext uri="{FF2B5EF4-FFF2-40B4-BE49-F238E27FC236}">
                  <a16:creationId xmlns:a16="http://schemas.microsoft.com/office/drawing/2014/main" id="{B99C10DB-839E-451F-B765-7FA4CA007F7F}"/>
                </a:ext>
              </a:extLst>
            </p:cNvPr>
            <p:cNvSpPr txBox="1"/>
            <p:nvPr/>
          </p:nvSpPr>
          <p:spPr>
            <a:xfrm>
              <a:off x="729765"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a:endParaRPr lang="en-US" sz="2000" dirty="0"/>
            </a:p>
          </p:txBody>
        </p:sp>
      </p:grpSp>
      <p:sp>
        <p:nvSpPr>
          <p:cNvPr id="13" name="TextBox 12">
            <a:extLst>
              <a:ext uri="{FF2B5EF4-FFF2-40B4-BE49-F238E27FC236}">
                <a16:creationId xmlns:a16="http://schemas.microsoft.com/office/drawing/2014/main" id="{4F0E8B20-8F3E-4944-9C11-0277E49EC0A6}"/>
              </a:ext>
            </a:extLst>
          </p:cNvPr>
          <p:cNvSpPr txBox="1"/>
          <p:nvPr/>
        </p:nvSpPr>
        <p:spPr>
          <a:xfrm>
            <a:off x="3796165" y="1787837"/>
            <a:ext cx="2714543" cy="1200329"/>
          </a:xfrm>
          <a:prstGeom prst="rect">
            <a:avLst/>
          </a:prstGeom>
          <a:noFill/>
        </p:spPr>
        <p:txBody>
          <a:bodyPr wrap="square" rtlCol="0">
            <a:spAutoFit/>
          </a:bodyPr>
          <a:lstStyle/>
          <a:p>
            <a:pPr algn="ctr"/>
            <a:r>
              <a:rPr lang="en-US" b="1" dirty="0">
                <a:solidFill>
                  <a:schemeClr val="tx2"/>
                </a:solidFill>
              </a:rPr>
              <a:t>VI.</a:t>
            </a:r>
            <a:r>
              <a:rPr lang="en-US" sz="1800" b="1" dirty="0">
                <a:solidFill>
                  <a:schemeClr val="tx2"/>
                </a:solidFill>
              </a:rPr>
              <a:t>  </a:t>
            </a:r>
          </a:p>
          <a:p>
            <a:pPr algn="ctr"/>
            <a:r>
              <a:rPr lang="en-US" sz="1800" b="1" dirty="0">
                <a:solidFill>
                  <a:schemeClr val="tx2"/>
                </a:solidFill>
              </a:rPr>
              <a:t>TECHNOLOGY INNOVATION</a:t>
            </a:r>
            <a:endParaRPr lang="en-US" sz="1800" dirty="0">
              <a:solidFill>
                <a:schemeClr val="tx2"/>
              </a:solidFill>
              <a:latin typeface="+mn-lt"/>
            </a:endParaRPr>
          </a:p>
          <a:p>
            <a:pPr algn="ctr"/>
            <a:endParaRPr lang="en-US" dirty="0"/>
          </a:p>
        </p:txBody>
      </p:sp>
      <p:sp>
        <p:nvSpPr>
          <p:cNvPr id="14" name="TextBox 13">
            <a:extLst>
              <a:ext uri="{FF2B5EF4-FFF2-40B4-BE49-F238E27FC236}">
                <a16:creationId xmlns:a16="http://schemas.microsoft.com/office/drawing/2014/main" id="{C070D6B9-2714-418D-B647-620FF4D1F43C}"/>
              </a:ext>
            </a:extLst>
          </p:cNvPr>
          <p:cNvSpPr txBox="1"/>
          <p:nvPr/>
        </p:nvSpPr>
        <p:spPr>
          <a:xfrm>
            <a:off x="3796165" y="3030765"/>
            <a:ext cx="2754925" cy="3754874"/>
          </a:xfrm>
          <a:prstGeom prst="rect">
            <a:avLst/>
          </a:prstGeom>
          <a:noFill/>
        </p:spPr>
        <p:txBody>
          <a:bodyPr wrap="square">
            <a:spAutoFit/>
          </a:bodyPr>
          <a:lstStyle/>
          <a:p>
            <a:pPr algn="ctr"/>
            <a:r>
              <a:rPr lang="en-US" sz="1700" b="0" i="0" u="none" strike="noStrike" baseline="0" dirty="0">
                <a:solidFill>
                  <a:schemeClr val="bg1"/>
                </a:solidFill>
              </a:rPr>
              <a:t>The use of technology in the field of agriculture has become fundamental to safety, productivity and traceability. The traceability and monitoring of food products is becoming a new reality for farmers to embrace due to legislation like the Food Safety and Modernization Act that addresses the traceability of farm products from the field to the family table. </a:t>
            </a:r>
            <a:endParaRPr lang="en-US" sz="1700" dirty="0">
              <a:solidFill>
                <a:schemeClr val="bg1"/>
              </a:solidFill>
            </a:endParaRPr>
          </a:p>
        </p:txBody>
      </p:sp>
    </p:spTree>
    <p:extLst>
      <p:ext uri="{BB962C8B-B14F-4D97-AF65-F5344CB8AC3E}">
        <p14:creationId xmlns:p14="http://schemas.microsoft.com/office/powerpoint/2010/main" val="19730235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8" name="Rectangle 97">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00" name="Rectangle 99">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02" name="Rectangle 101">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 name="Title 1">
            <a:extLst>
              <a:ext uri="{FF2B5EF4-FFF2-40B4-BE49-F238E27FC236}">
                <a16:creationId xmlns:a16="http://schemas.microsoft.com/office/drawing/2014/main" id="{79A38865-BFE8-4F7B-93B6-DE2ECF1C3EDE}"/>
              </a:ext>
            </a:extLst>
          </p:cNvPr>
          <p:cNvSpPr>
            <a:spLocks noGrp="1"/>
          </p:cNvSpPr>
          <p:nvPr>
            <p:ph type="title"/>
          </p:nvPr>
        </p:nvSpPr>
        <p:spPr>
          <a:xfrm>
            <a:off x="440285" y="789905"/>
            <a:ext cx="11305181" cy="1013800"/>
          </a:xfrm>
        </p:spPr>
        <p:txBody>
          <a:bodyPr vert="horz" lIns="91440" tIns="45720" rIns="91440" bIns="45720" rtlCol="0" anchor="b">
            <a:normAutofit/>
          </a:bodyPr>
          <a:lstStyle/>
          <a:p>
            <a:pPr algn="ctr"/>
            <a:r>
              <a:rPr lang="en-US" dirty="0">
                <a:solidFill>
                  <a:srgbClr val="FFFFFF"/>
                </a:solidFill>
                <a:latin typeface="Arial Black" panose="020B0A04020102020204" pitchFamily="34" charset="0"/>
              </a:rPr>
              <a:t>Mandate 8:  DATA AND ANALYSIS FRAMEWORK</a:t>
            </a:r>
          </a:p>
        </p:txBody>
      </p:sp>
      <p:sp>
        <p:nvSpPr>
          <p:cNvPr id="104" name="Rectangle 103">
            <a:extLst>
              <a:ext uri="{FF2B5EF4-FFF2-40B4-BE49-F238E27FC236}">
                <a16:creationId xmlns:a16="http://schemas.microsoft.com/office/drawing/2014/main" id="{8383C77B-0838-491A-BFF2-34389873DC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105">
            <a:extLst>
              <a:ext uri="{FF2B5EF4-FFF2-40B4-BE49-F238E27FC236}">
                <a16:creationId xmlns:a16="http://schemas.microsoft.com/office/drawing/2014/main" id="{A8BCB44F-B72B-4435-985A-DF029684C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A18557"/>
          </a:solidFill>
          <a:ln>
            <a:noFill/>
          </a:ln>
          <a:effectLst/>
        </p:spPr>
        <p:style>
          <a:lnRef idx="1">
            <a:schemeClr val="accent1"/>
          </a:lnRef>
          <a:fillRef idx="3">
            <a:schemeClr val="accent1"/>
          </a:fillRef>
          <a:effectRef idx="2">
            <a:schemeClr val="accent1"/>
          </a:effectRef>
          <a:fontRef idx="minor">
            <a:schemeClr val="lt1"/>
          </a:fontRef>
        </p:style>
      </p:sp>
      <p:sp>
        <p:nvSpPr>
          <p:cNvPr id="108" name="Rectangle 107">
            <a:extLst>
              <a:ext uri="{FF2B5EF4-FFF2-40B4-BE49-F238E27FC236}">
                <a16:creationId xmlns:a16="http://schemas.microsoft.com/office/drawing/2014/main" id="{2D02D923-3854-4270-A4C9-DD881DFAF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Content Placeholder 4">
            <a:extLst>
              <a:ext uri="{FF2B5EF4-FFF2-40B4-BE49-F238E27FC236}">
                <a16:creationId xmlns:a16="http://schemas.microsoft.com/office/drawing/2014/main" id="{08BC9549-0E8C-4C0C-AD32-FE9D846496A4}"/>
              </a:ext>
            </a:extLst>
          </p:cNvPr>
          <p:cNvSpPr txBox="1">
            <a:spLocks/>
          </p:cNvSpPr>
          <p:nvPr/>
        </p:nvSpPr>
        <p:spPr>
          <a:xfrm>
            <a:off x="440286" y="2304887"/>
            <a:ext cx="11305181" cy="3938706"/>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indent="0" algn="just">
              <a:spcBef>
                <a:spcPts val="0"/>
              </a:spcBef>
              <a:spcAft>
                <a:spcPts val="0"/>
              </a:spcAft>
              <a:buNone/>
            </a:pPr>
            <a:r>
              <a:rPr lang="en-US" dirty="0">
                <a:ea typeface="Calibri" panose="020F0502020204030204" pitchFamily="34" charset="0"/>
              </a:rPr>
              <a:t>Develop the f</a:t>
            </a:r>
            <a:r>
              <a:rPr lang="en-US" dirty="0">
                <a:effectLst/>
                <a:ea typeface="Calibri" panose="020F0502020204030204" pitchFamily="34" charset="0"/>
              </a:rPr>
              <a:t>ollowing benchmarks to determine whether progress is being made under the Plan to achieve food security.</a:t>
            </a:r>
          </a:p>
          <a:p>
            <a:pPr marL="0" marR="0" indent="0" algn="just">
              <a:spcBef>
                <a:spcPts val="0"/>
              </a:spcBef>
              <a:spcAft>
                <a:spcPts val="0"/>
              </a:spcAft>
              <a:buNone/>
            </a:pPr>
            <a:endParaRPr lang="en-US" dirty="0">
              <a:effectLst/>
              <a:ea typeface="Calibri" panose="020F0502020204030204" pitchFamily="34" charset="0"/>
            </a:endParaRPr>
          </a:p>
          <a:p>
            <a:pPr marL="594000" lvl="2" algn="just">
              <a:spcBef>
                <a:spcPts val="0"/>
              </a:spcBef>
              <a:spcAft>
                <a:spcPts val="0"/>
              </a:spcAft>
            </a:pPr>
            <a:r>
              <a:rPr lang="en-US" sz="1800" dirty="0">
                <a:effectLst/>
                <a:ea typeface="Calibri" panose="020F0502020204030204" pitchFamily="34" charset="0"/>
              </a:rPr>
              <a:t>Increasing</a:t>
            </a:r>
            <a:r>
              <a:rPr lang="en-US" sz="1800" spc="5" dirty="0">
                <a:effectLst/>
                <a:ea typeface="Calibri" panose="020F0502020204030204" pitchFamily="34" charset="0"/>
              </a:rPr>
              <a:t> </a:t>
            </a:r>
            <a:r>
              <a:rPr lang="en-US" sz="1800" dirty="0">
                <a:effectLst/>
                <a:ea typeface="Calibri" panose="020F0502020204030204" pitchFamily="34" charset="0"/>
              </a:rPr>
              <a:t>local agricultural productivity by 2% </a:t>
            </a:r>
            <a:r>
              <a:rPr lang="en-US" sz="1800" dirty="0">
                <a:ea typeface="Calibri" panose="020F0502020204030204" pitchFamily="34" charset="0"/>
              </a:rPr>
              <a:t>each year in order to increase locally consumed products from 3% to 35% according to the goal in Vision 2040. </a:t>
            </a:r>
            <a:endParaRPr lang="en-US" sz="1800" dirty="0">
              <a:effectLst/>
              <a:ea typeface="Calibri" panose="020F0502020204030204" pitchFamily="34" charset="0"/>
            </a:endParaRPr>
          </a:p>
          <a:p>
            <a:pPr marL="594000" lvl="2" algn="just">
              <a:spcBef>
                <a:spcPts val="0"/>
              </a:spcBef>
              <a:spcAft>
                <a:spcPts val="0"/>
              </a:spcAft>
            </a:pPr>
            <a:endParaRPr lang="en-US" sz="1800" dirty="0">
              <a:ea typeface="Calibri" panose="020F0502020204030204" pitchFamily="34" charset="0"/>
            </a:endParaRPr>
          </a:p>
          <a:p>
            <a:pPr marL="594000" lvl="2" algn="just">
              <a:spcBef>
                <a:spcPts val="0"/>
              </a:spcBef>
              <a:spcAft>
                <a:spcPts val="0"/>
              </a:spcAft>
            </a:pPr>
            <a:r>
              <a:rPr lang="en-US" sz="1800" dirty="0">
                <a:effectLst/>
                <a:ea typeface="Calibri" panose="020F0502020204030204" pitchFamily="34" charset="0"/>
              </a:rPr>
              <a:t>Increasing the acreage in production by 10% each year. </a:t>
            </a:r>
          </a:p>
          <a:p>
            <a:pPr marL="594000" lvl="2" algn="just">
              <a:spcBef>
                <a:spcPts val="0"/>
              </a:spcBef>
              <a:spcAft>
                <a:spcPts val="0"/>
              </a:spcAft>
            </a:pPr>
            <a:endParaRPr lang="en-US" sz="1800" dirty="0">
              <a:effectLst/>
              <a:ea typeface="Calibri" panose="020F0502020204030204" pitchFamily="34" charset="0"/>
            </a:endParaRPr>
          </a:p>
          <a:p>
            <a:pPr marL="594000" lvl="2" algn="just">
              <a:spcBef>
                <a:spcPts val="0"/>
              </a:spcBef>
              <a:spcAft>
                <a:spcPts val="0"/>
              </a:spcAft>
            </a:pPr>
            <a:r>
              <a:rPr lang="en-US" sz="1800" dirty="0">
                <a:effectLst/>
                <a:ea typeface="Calibri" panose="020F0502020204030204" pitchFamily="34" charset="0"/>
              </a:rPr>
              <a:t>Increasing the number of licensed farmers by a 5%  each year.</a:t>
            </a:r>
          </a:p>
          <a:p>
            <a:pPr marL="594000" lvl="2" algn="just">
              <a:spcBef>
                <a:spcPts val="0"/>
              </a:spcBef>
              <a:spcAft>
                <a:spcPts val="0"/>
              </a:spcAft>
            </a:pPr>
            <a:endParaRPr lang="en-US" sz="1800" dirty="0">
              <a:ea typeface="Calibri" panose="020F0502020204030204" pitchFamily="34" charset="0"/>
            </a:endParaRPr>
          </a:p>
          <a:p>
            <a:pPr marL="594000" lvl="2" algn="just">
              <a:spcBef>
                <a:spcPts val="0"/>
              </a:spcBef>
              <a:spcAft>
                <a:spcPts val="0"/>
              </a:spcAft>
            </a:pPr>
            <a:r>
              <a:rPr lang="en-US" sz="1800" dirty="0">
                <a:effectLst/>
                <a:ea typeface="Calibri" panose="020F0502020204030204" pitchFamily="34" charset="0"/>
              </a:rPr>
              <a:t>Increase the number of individuals engaged in home gardening</a:t>
            </a:r>
            <a:r>
              <a:rPr lang="en-US" sz="1800" spc="5" dirty="0">
                <a:effectLst/>
                <a:ea typeface="Calibri" panose="020F0502020204030204" pitchFamily="34" charset="0"/>
              </a:rPr>
              <a:t> </a:t>
            </a:r>
            <a:r>
              <a:rPr lang="en-US" sz="1800" dirty="0">
                <a:effectLst/>
                <a:ea typeface="Calibri" panose="020F0502020204030204" pitchFamily="34" charset="0"/>
              </a:rPr>
              <a:t>and community growing by 10% each year.</a:t>
            </a:r>
          </a:p>
          <a:p>
            <a:pPr marL="594000" lvl="2" algn="just">
              <a:spcBef>
                <a:spcPts val="0"/>
              </a:spcBef>
              <a:spcAft>
                <a:spcPts val="0"/>
              </a:spcAft>
            </a:pPr>
            <a:endParaRPr lang="en-US" sz="1800" dirty="0">
              <a:ea typeface="Calibri" panose="020F0502020204030204" pitchFamily="34" charset="0"/>
            </a:endParaRPr>
          </a:p>
          <a:p>
            <a:pPr marL="594000" lvl="2" algn="just">
              <a:spcBef>
                <a:spcPts val="0"/>
              </a:spcBef>
              <a:spcAft>
                <a:spcPts val="0"/>
              </a:spcAft>
            </a:pPr>
            <a:r>
              <a:rPr lang="en-US" sz="1800" dirty="0">
                <a:effectLst/>
                <a:ea typeface="Calibri" panose="020F0502020204030204" pitchFamily="34" charset="0"/>
              </a:rPr>
              <a:t>Reducing the</a:t>
            </a:r>
            <a:r>
              <a:rPr lang="en-US" sz="1800" spc="5" dirty="0">
                <a:effectLst/>
                <a:ea typeface="Calibri" panose="020F0502020204030204" pitchFamily="34" charset="0"/>
              </a:rPr>
              <a:t> </a:t>
            </a:r>
            <a:r>
              <a:rPr lang="en-US" sz="1800" dirty="0">
                <a:effectLst/>
                <a:ea typeface="Calibri" panose="020F0502020204030204" pitchFamily="34" charset="0"/>
              </a:rPr>
              <a:t>number</a:t>
            </a:r>
            <a:r>
              <a:rPr lang="en-US" sz="1800" spc="-10" dirty="0">
                <a:effectLst/>
                <a:ea typeface="Calibri" panose="020F0502020204030204" pitchFamily="34" charset="0"/>
              </a:rPr>
              <a:t> </a:t>
            </a:r>
            <a:r>
              <a:rPr lang="en-US" sz="1800" dirty="0">
                <a:effectLst/>
                <a:ea typeface="Calibri" panose="020F0502020204030204" pitchFamily="34" charset="0"/>
              </a:rPr>
              <a:t>of</a:t>
            </a:r>
            <a:r>
              <a:rPr lang="en-US" sz="1800" spc="-5" dirty="0">
                <a:effectLst/>
                <a:ea typeface="Calibri" panose="020F0502020204030204" pitchFamily="34" charset="0"/>
              </a:rPr>
              <a:t> </a:t>
            </a:r>
            <a:r>
              <a:rPr lang="en-US" sz="1800" dirty="0">
                <a:effectLst/>
                <a:ea typeface="Calibri" panose="020F0502020204030204" pitchFamily="34" charset="0"/>
              </a:rPr>
              <a:t>agricultural</a:t>
            </a:r>
            <a:r>
              <a:rPr lang="en-US" sz="1800" spc="-15" dirty="0">
                <a:effectLst/>
                <a:ea typeface="Calibri" panose="020F0502020204030204" pitchFamily="34" charset="0"/>
              </a:rPr>
              <a:t> </a:t>
            </a:r>
            <a:r>
              <a:rPr lang="en-US" sz="1800" dirty="0">
                <a:effectLst/>
                <a:ea typeface="Calibri" panose="020F0502020204030204" pitchFamily="34" charset="0"/>
              </a:rPr>
              <a:t>imports by</a:t>
            </a:r>
            <a:r>
              <a:rPr lang="en-US" sz="1800" spc="-10" dirty="0">
                <a:effectLst/>
                <a:ea typeface="Calibri" panose="020F0502020204030204" pitchFamily="34" charset="0"/>
              </a:rPr>
              <a:t> 2% each </a:t>
            </a:r>
            <a:r>
              <a:rPr lang="en-US" sz="1800" spc="-15" dirty="0">
                <a:effectLst/>
                <a:ea typeface="Calibri" panose="020F0502020204030204" pitchFamily="34" charset="0"/>
              </a:rPr>
              <a:t>year</a:t>
            </a:r>
            <a:r>
              <a:rPr lang="en-US" sz="1800" dirty="0">
                <a:effectLst/>
                <a:ea typeface="Calibri" panose="020F0502020204030204" pitchFamily="34" charset="0"/>
              </a:rPr>
              <a:t>.</a:t>
            </a:r>
          </a:p>
          <a:p>
            <a:pPr>
              <a:lnSpc>
                <a:spcPct val="90000"/>
              </a:lnSpc>
              <a:buClr>
                <a:srgbClr val="A18557"/>
              </a:buClr>
            </a:pPr>
            <a:endParaRPr lang="en-US" b="1" dirty="0"/>
          </a:p>
          <a:p>
            <a:pPr>
              <a:lnSpc>
                <a:spcPct val="90000"/>
              </a:lnSpc>
              <a:buClr>
                <a:srgbClr val="A18557"/>
              </a:buClr>
            </a:pPr>
            <a:endParaRPr lang="en-US" b="1" dirty="0"/>
          </a:p>
          <a:p>
            <a:pPr>
              <a:lnSpc>
                <a:spcPct val="90000"/>
              </a:lnSpc>
              <a:buClr>
                <a:srgbClr val="A18557"/>
              </a:buClr>
            </a:pPr>
            <a:endParaRPr lang="en-US" b="1" dirty="0"/>
          </a:p>
        </p:txBody>
      </p:sp>
      <p:sp>
        <p:nvSpPr>
          <p:cNvPr id="14" name="Content Placeholder 4">
            <a:extLst>
              <a:ext uri="{FF2B5EF4-FFF2-40B4-BE49-F238E27FC236}">
                <a16:creationId xmlns:a16="http://schemas.microsoft.com/office/drawing/2014/main" id="{3510B2C8-BCA5-4B9E-81CA-1B82C0833866}"/>
              </a:ext>
            </a:extLst>
          </p:cNvPr>
          <p:cNvSpPr txBox="1">
            <a:spLocks/>
          </p:cNvSpPr>
          <p:nvPr/>
        </p:nvSpPr>
        <p:spPr>
          <a:xfrm>
            <a:off x="456938" y="547808"/>
            <a:ext cx="11298933" cy="736227"/>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16865" indent="0" algn="ctr">
              <a:lnSpc>
                <a:spcPct val="90000"/>
              </a:lnSpc>
              <a:buClr>
                <a:srgbClr val="A18557"/>
              </a:buClr>
              <a:buNone/>
            </a:pPr>
            <a:r>
              <a:rPr lang="en-US" sz="2800" b="1" u="sng" dirty="0">
                <a:solidFill>
                  <a:schemeClr val="bg1"/>
                </a:solidFill>
              </a:rPr>
              <a:t>RECOMMENDATIONS:</a:t>
            </a:r>
          </a:p>
        </p:txBody>
      </p:sp>
    </p:spTree>
    <p:extLst>
      <p:ext uri="{BB962C8B-B14F-4D97-AF65-F5344CB8AC3E}">
        <p14:creationId xmlns:p14="http://schemas.microsoft.com/office/powerpoint/2010/main" val="3294948213"/>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 name="Rectangle 37">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4" name="Rectangle 39">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41">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96" name="Rectangle 43">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Title 1">
            <a:extLst>
              <a:ext uri="{FF2B5EF4-FFF2-40B4-BE49-F238E27FC236}">
                <a16:creationId xmlns:a16="http://schemas.microsoft.com/office/drawing/2014/main" id="{8F35DDCF-F479-4536-9AAD-0780F6DDF9DE}"/>
              </a:ext>
            </a:extLst>
          </p:cNvPr>
          <p:cNvSpPr txBox="1">
            <a:spLocks/>
          </p:cNvSpPr>
          <p:nvPr/>
        </p:nvSpPr>
        <p:spPr>
          <a:xfrm>
            <a:off x="425462" y="852115"/>
            <a:ext cx="11309338" cy="1013800"/>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Aft>
                <a:spcPts val="600"/>
              </a:spcAft>
            </a:pPr>
            <a:r>
              <a:rPr lang="en-US" sz="4000" b="1" dirty="0">
                <a:solidFill>
                  <a:srgbClr val="FFFFFF"/>
                </a:solidFill>
                <a:latin typeface="Arial Black" panose="020B0A04020102020204" pitchFamily="34" charset="0"/>
              </a:rPr>
              <a:t>RESOURCES FOR PLAN IMPLEMENATION </a:t>
            </a:r>
          </a:p>
        </p:txBody>
      </p:sp>
      <p:sp>
        <p:nvSpPr>
          <p:cNvPr id="97" name="Rectangle 45">
            <a:extLst>
              <a:ext uri="{FF2B5EF4-FFF2-40B4-BE49-F238E27FC236}">
                <a16:creationId xmlns:a16="http://schemas.microsoft.com/office/drawing/2014/main" id="{EAA9E59E-BB8E-4464-AAB5-469BBDAC6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C9871C"/>
          </a:solidFill>
          <a:ln>
            <a:noFill/>
          </a:ln>
          <a:effectLst/>
        </p:spPr>
        <p:style>
          <a:lnRef idx="1">
            <a:schemeClr val="accent1"/>
          </a:lnRef>
          <a:fillRef idx="3">
            <a:schemeClr val="accent1"/>
          </a:fillRef>
          <a:effectRef idx="2">
            <a:schemeClr val="accent1"/>
          </a:effectRef>
          <a:fontRef idx="minor">
            <a:schemeClr val="lt1"/>
          </a:fontRef>
        </p:style>
      </p:sp>
      <p:sp>
        <p:nvSpPr>
          <p:cNvPr id="19" name="TextBox 18">
            <a:extLst>
              <a:ext uri="{FF2B5EF4-FFF2-40B4-BE49-F238E27FC236}">
                <a16:creationId xmlns:a16="http://schemas.microsoft.com/office/drawing/2014/main" id="{695B1A65-F69D-4D67-94FC-3AE130147C7C}"/>
              </a:ext>
            </a:extLst>
          </p:cNvPr>
          <p:cNvSpPr txBox="1"/>
          <p:nvPr/>
        </p:nvSpPr>
        <p:spPr>
          <a:xfrm>
            <a:off x="537316" y="2019858"/>
            <a:ext cx="7225075" cy="3678303"/>
          </a:xfrm>
          <a:prstGeom prst="rect">
            <a:avLst/>
          </a:prstGeom>
        </p:spPr>
        <p:txBody>
          <a:bodyPr vert="horz" lIns="91440" tIns="45720" rIns="91440" bIns="45720" rtlCol="0" anchor="ctr">
            <a:noAutofit/>
          </a:bodyPr>
          <a:lstStyle/>
          <a:p>
            <a:pPr>
              <a:spcBef>
                <a:spcPct val="20000"/>
              </a:spcBef>
              <a:spcAft>
                <a:spcPts val="600"/>
              </a:spcAft>
              <a:buClr>
                <a:srgbClr val="C9871C"/>
              </a:buClr>
              <a:buSzPct val="92000"/>
            </a:pPr>
            <a:r>
              <a:rPr lang="en-US" sz="2400" b="1" u="sng" dirty="0">
                <a:solidFill>
                  <a:schemeClr val="tx2"/>
                </a:solidFill>
              </a:rPr>
              <a:t>Necessary Resources for Plan Implementation:</a:t>
            </a:r>
            <a:endParaRPr lang="en-US" sz="2400" b="1" i="0" u="sng" strike="noStrike" baseline="0" dirty="0">
              <a:solidFill>
                <a:schemeClr val="tx2"/>
              </a:solidFill>
            </a:endParaRPr>
          </a:p>
          <a:p>
            <a:pPr>
              <a:spcBef>
                <a:spcPct val="20000"/>
              </a:spcBef>
              <a:spcAft>
                <a:spcPts val="600"/>
              </a:spcAft>
              <a:buClr>
                <a:srgbClr val="C9871C"/>
              </a:buClr>
              <a:buSzPct val="92000"/>
              <a:buFont typeface="Wingdings 2" panose="05020102010507070707" pitchFamily="18" charset="2"/>
              <a:buChar char=""/>
            </a:pPr>
            <a:endParaRPr lang="en-US" sz="2400" b="0" i="0" u="none" strike="noStrike" baseline="0" dirty="0">
              <a:solidFill>
                <a:schemeClr val="tx2"/>
              </a:solidFill>
            </a:endParaRPr>
          </a:p>
          <a:p>
            <a:pPr marL="342900" indent="-342900">
              <a:spcBef>
                <a:spcPct val="20000"/>
              </a:spcBef>
              <a:spcAft>
                <a:spcPts val="600"/>
              </a:spcAft>
              <a:buClr>
                <a:srgbClr val="C9871C"/>
              </a:buClr>
              <a:buSzPct val="92000"/>
              <a:buFont typeface="+mj-lt"/>
              <a:buAutoNum type="arabicPeriod"/>
            </a:pPr>
            <a:r>
              <a:rPr lang="en-US" sz="2400" b="0" i="0" u="none" strike="noStrike" baseline="0" dirty="0">
                <a:solidFill>
                  <a:schemeClr val="tx2"/>
                </a:solidFill>
              </a:rPr>
              <a:t>The Plan will require significant governmental investment supporting one-time and recurring recommended provisions.</a:t>
            </a:r>
          </a:p>
          <a:p>
            <a:pPr marL="342900" indent="-342900">
              <a:spcBef>
                <a:spcPct val="20000"/>
              </a:spcBef>
              <a:spcAft>
                <a:spcPts val="600"/>
              </a:spcAft>
              <a:buClr>
                <a:srgbClr val="C9871C"/>
              </a:buClr>
              <a:buSzPct val="92000"/>
              <a:buFont typeface="+mj-lt"/>
              <a:buAutoNum type="arabicPeriod"/>
            </a:pPr>
            <a:endParaRPr lang="en-US" sz="2400" b="0" i="0" u="none" strike="noStrike" baseline="0" dirty="0">
              <a:solidFill>
                <a:schemeClr val="tx2"/>
              </a:solidFill>
            </a:endParaRPr>
          </a:p>
          <a:p>
            <a:pPr marL="342900" indent="-342900">
              <a:spcBef>
                <a:spcPct val="20000"/>
              </a:spcBef>
              <a:spcAft>
                <a:spcPts val="600"/>
              </a:spcAft>
              <a:buClr>
                <a:srgbClr val="C9871C"/>
              </a:buClr>
              <a:buSzPct val="92000"/>
              <a:buFont typeface="+mj-lt"/>
              <a:buAutoNum type="arabicPeriod"/>
            </a:pPr>
            <a:r>
              <a:rPr lang="en-US" sz="2400" dirty="0">
                <a:solidFill>
                  <a:schemeClr val="tx2"/>
                </a:solidFill>
              </a:rPr>
              <a:t>The Task Force has developed some tentative budget estimates and it will develop a final budget request after receiving input from the Farming Community.</a:t>
            </a:r>
          </a:p>
        </p:txBody>
      </p:sp>
      <p:pic>
        <p:nvPicPr>
          <p:cNvPr id="4" name="Content Placeholder 3" descr="A picture containing text, person, indoor, computer&#10;&#10;Description automatically generated">
            <a:extLst>
              <a:ext uri="{FF2B5EF4-FFF2-40B4-BE49-F238E27FC236}">
                <a16:creationId xmlns:a16="http://schemas.microsoft.com/office/drawing/2014/main" id="{980270BE-A4F2-4B09-BB10-DB06A98FFA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554" r="35070" b="-2"/>
          <a:stretch/>
        </p:blipFill>
        <p:spPr>
          <a:xfrm>
            <a:off x="8051799" y="1871133"/>
            <a:ext cx="3683001" cy="4504267"/>
          </a:xfrm>
          <a:prstGeom prst="rect">
            <a:avLst/>
          </a:prstGeom>
        </p:spPr>
      </p:pic>
    </p:spTree>
    <p:extLst>
      <p:ext uri="{BB962C8B-B14F-4D97-AF65-F5344CB8AC3E}">
        <p14:creationId xmlns:p14="http://schemas.microsoft.com/office/powerpoint/2010/main" val="2386198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C16E6DBF-82B5-4B52-B1C5-E1C756AC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0" name="Rectangle 19">
            <a:extLst>
              <a:ext uri="{FF2B5EF4-FFF2-40B4-BE49-F238E27FC236}">
                <a16:creationId xmlns:a16="http://schemas.microsoft.com/office/drawing/2014/main" id="{B3B8DB28-FA7D-4C33-BBA2-6D73D0156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grass, green, plant, outdoor object&#10;&#10;Description automatically generated">
            <a:extLst>
              <a:ext uri="{FF2B5EF4-FFF2-40B4-BE49-F238E27FC236}">
                <a16:creationId xmlns:a16="http://schemas.microsoft.com/office/drawing/2014/main" id="{5F231D41-5B3B-4026-B464-48A2A6A14A9D}"/>
              </a:ext>
            </a:extLst>
          </p:cNvPr>
          <p:cNvPicPr>
            <a:picLocks noChangeAspect="1"/>
          </p:cNvPicPr>
          <p:nvPr/>
        </p:nvPicPr>
        <p:blipFill rotWithShape="1">
          <a:blip r:embed="rId2">
            <a:extLst>
              <a:ext uri="{28A0092B-C50C-407E-A947-70E740481C1C}">
                <a14:useLocalDpi xmlns:a14="http://schemas.microsoft.com/office/drawing/2010/main" val="0"/>
              </a:ext>
            </a:extLst>
          </a:blip>
          <a:srcRect t="11120" r="9091" b="12272"/>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264FF5A0-304A-44DA-A4D4-A1E66D92F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4EABC973-6EF2-4B8E-8799-A96B9EA2A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9F7F4A"/>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AD43769B-7D6E-4E76-B810-BEC3B774B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2D2B718-D6A0-4615-BE34-8A1486081416}"/>
              </a:ext>
            </a:extLst>
          </p:cNvPr>
          <p:cNvSpPr>
            <a:spLocks noGrp="1"/>
          </p:cNvSpPr>
          <p:nvPr>
            <p:ph type="title"/>
          </p:nvPr>
        </p:nvSpPr>
        <p:spPr>
          <a:xfrm>
            <a:off x="563064" y="617964"/>
            <a:ext cx="7357532" cy="796749"/>
          </a:xfrm>
        </p:spPr>
        <p:txBody>
          <a:bodyPr vert="horz" lIns="91440" tIns="45720" rIns="91440" bIns="45720" rtlCol="0" anchor="ctr">
            <a:normAutofit/>
          </a:bodyPr>
          <a:lstStyle/>
          <a:p>
            <a:pPr algn="ctr"/>
            <a:r>
              <a:rPr lang="en-US" b="1" u="sng" dirty="0">
                <a:solidFill>
                  <a:srgbClr val="FFFFFF"/>
                </a:solidFill>
                <a:latin typeface="Arial Black" panose="020B0A04020102020204" pitchFamily="34" charset="0"/>
              </a:rPr>
              <a:t>NEXT STEPS</a:t>
            </a:r>
          </a:p>
        </p:txBody>
      </p:sp>
      <p:sp>
        <p:nvSpPr>
          <p:cNvPr id="9" name="Content Placeholder 8">
            <a:extLst>
              <a:ext uri="{FF2B5EF4-FFF2-40B4-BE49-F238E27FC236}">
                <a16:creationId xmlns:a16="http://schemas.microsoft.com/office/drawing/2014/main" id="{B312B9EA-8951-4CB4-9354-038AD65F02BF}"/>
              </a:ext>
            </a:extLst>
          </p:cNvPr>
          <p:cNvSpPr>
            <a:spLocks noGrp="1"/>
          </p:cNvSpPr>
          <p:nvPr>
            <p:ph idx="1"/>
          </p:nvPr>
        </p:nvSpPr>
        <p:spPr>
          <a:xfrm>
            <a:off x="446535" y="1170254"/>
            <a:ext cx="7495198" cy="5222078"/>
          </a:xfrm>
        </p:spPr>
        <p:txBody>
          <a:bodyPr vert="horz" lIns="91440" tIns="45720" rIns="91440" bIns="45720" rtlCol="0" anchor="ctr">
            <a:normAutofit/>
          </a:bodyPr>
          <a:lstStyle/>
          <a:p>
            <a:pPr marL="342900" indent="-342900">
              <a:buClr>
                <a:schemeClr val="bg1"/>
              </a:buClr>
              <a:buAutoNum type="arabicPeriod"/>
            </a:pP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Distribute the results of the Farmers Survey and a copy of the complete PowerPoint Presentation to the Farming Community.</a:t>
            </a:r>
          </a:p>
          <a:p>
            <a:pPr marL="342900" indent="-342900">
              <a:buClr>
                <a:schemeClr val="bg1"/>
              </a:buClr>
              <a:buAutoNum type="arabicPeriod"/>
            </a:pP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Edit the Plan with Farmer’s comments and recommendations from the Town Hall Meeting</a:t>
            </a:r>
          </a:p>
          <a:p>
            <a:pPr marL="342900" indent="-342900">
              <a:buClr>
                <a:schemeClr val="bg1"/>
              </a:buClr>
              <a:buAutoNum type="arabicPeriod"/>
            </a:pP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Solicit and receive additional input and suggestions from the Farming Community</a:t>
            </a:r>
          </a:p>
          <a:p>
            <a:pPr marL="342900" indent="-342900">
              <a:buClr>
                <a:schemeClr val="bg1"/>
              </a:buClr>
              <a:buAutoNum type="arabicPeriod"/>
            </a:pP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Finalize the draft </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Plan  </a:t>
            </a:r>
            <a:endPar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marL="342900" indent="-342900">
              <a:buClr>
                <a:schemeClr val="bg1"/>
              </a:buClr>
              <a:buFont typeface="Wingdings 2" panose="05020102010507070707" pitchFamily="18" charset="2"/>
              <a:buAutoNum type="arabicPeriod"/>
            </a:pPr>
            <a:r>
              <a:rPr 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October 11, 2021:  P</a:t>
            </a:r>
            <a:r>
              <a:rPr lang="en-US"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resent Plan to Governor and the Legislature </a:t>
            </a:r>
          </a:p>
        </p:txBody>
      </p:sp>
    </p:spTree>
    <p:extLst>
      <p:ext uri="{BB962C8B-B14F-4D97-AF65-F5344CB8AC3E}">
        <p14:creationId xmlns:p14="http://schemas.microsoft.com/office/powerpoint/2010/main" val="2319796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436228" y="702156"/>
            <a:ext cx="11329674" cy="1013800"/>
          </a:xfrm>
        </p:spPr>
        <p:txBody>
          <a:bodyPr>
            <a:normAutofit/>
          </a:bodyPr>
          <a:lstStyle/>
          <a:p>
            <a:pPr algn="ctr"/>
            <a:r>
              <a:rPr lang="en-US" sz="4000" dirty="0">
                <a:latin typeface="Arial Black" panose="020B0A04020102020204" pitchFamily="34" charset="0"/>
              </a:rPr>
              <a:t>The eight mandates of ACT 8404</a:t>
            </a:r>
          </a:p>
        </p:txBody>
      </p:sp>
      <p:grpSp>
        <p:nvGrpSpPr>
          <p:cNvPr id="6" name="Group 5">
            <a:extLst>
              <a:ext uri="{FF2B5EF4-FFF2-40B4-BE49-F238E27FC236}">
                <a16:creationId xmlns:a16="http://schemas.microsoft.com/office/drawing/2014/main" id="{BA988F75-92DB-4FE2-A4EA-8E10085CA22D}"/>
              </a:ext>
            </a:extLst>
          </p:cNvPr>
          <p:cNvGrpSpPr/>
          <p:nvPr/>
        </p:nvGrpSpPr>
        <p:grpSpPr>
          <a:xfrm>
            <a:off x="6165936" y="2972564"/>
            <a:ext cx="2741464" cy="3611113"/>
            <a:chOff x="729765" y="281"/>
            <a:chExt cx="2741464" cy="1644878"/>
          </a:xfrm>
        </p:grpSpPr>
        <p:sp>
          <p:nvSpPr>
            <p:cNvPr id="7" name="Rectangle 6">
              <a:extLst>
                <a:ext uri="{FF2B5EF4-FFF2-40B4-BE49-F238E27FC236}">
                  <a16:creationId xmlns:a16="http://schemas.microsoft.com/office/drawing/2014/main" id="{DD06AD23-5F3E-4EAB-A8C9-BF0989B2F44F}"/>
                </a:ext>
              </a:extLst>
            </p:cNvPr>
            <p:cNvSpPr/>
            <p:nvPr/>
          </p:nvSpPr>
          <p:spPr>
            <a:xfrm>
              <a:off x="729765" y="281"/>
              <a:ext cx="2741464" cy="1644878"/>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8" name="TextBox 7">
              <a:extLst>
                <a:ext uri="{FF2B5EF4-FFF2-40B4-BE49-F238E27FC236}">
                  <a16:creationId xmlns:a16="http://schemas.microsoft.com/office/drawing/2014/main" id="{8C3A6D52-B2BC-4A68-A3A1-4BE1DB0CB96F}"/>
                </a:ext>
              </a:extLst>
            </p:cNvPr>
            <p:cNvSpPr txBox="1"/>
            <p:nvPr/>
          </p:nvSpPr>
          <p:spPr>
            <a:xfrm>
              <a:off x="729765"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a:r>
                <a:rPr lang="en-US" sz="2000" b="1" dirty="0"/>
                <a:t>III.</a:t>
              </a:r>
            </a:p>
            <a:p>
              <a:pPr lvl="0" algn="ctr"/>
              <a:r>
                <a:rPr lang="en-US" sz="2000" dirty="0"/>
                <a:t>A plan for the development of a position for and the hiring of a Local Food and Farm coordinator</a:t>
              </a:r>
            </a:p>
          </p:txBody>
        </p:sp>
      </p:grpSp>
      <p:grpSp>
        <p:nvGrpSpPr>
          <p:cNvPr id="9" name="Group 8">
            <a:extLst>
              <a:ext uri="{FF2B5EF4-FFF2-40B4-BE49-F238E27FC236}">
                <a16:creationId xmlns:a16="http://schemas.microsoft.com/office/drawing/2014/main" id="{0C03C7D0-7EAE-4CDE-8B1F-C915FA384E07}"/>
              </a:ext>
            </a:extLst>
          </p:cNvPr>
          <p:cNvGrpSpPr/>
          <p:nvPr/>
        </p:nvGrpSpPr>
        <p:grpSpPr>
          <a:xfrm>
            <a:off x="9181547" y="2972565"/>
            <a:ext cx="2741464" cy="3611112"/>
            <a:chOff x="3745376" y="281"/>
            <a:chExt cx="2741464" cy="1644878"/>
          </a:xfrm>
        </p:grpSpPr>
        <p:sp>
          <p:nvSpPr>
            <p:cNvPr id="10" name="Rectangle 9">
              <a:extLst>
                <a:ext uri="{FF2B5EF4-FFF2-40B4-BE49-F238E27FC236}">
                  <a16:creationId xmlns:a16="http://schemas.microsoft.com/office/drawing/2014/main" id="{6DE1951D-09FA-45DE-B389-EF461C0F1609}"/>
                </a:ext>
              </a:extLst>
            </p:cNvPr>
            <p:cNvSpPr/>
            <p:nvPr/>
          </p:nvSpPr>
          <p:spPr>
            <a:xfrm>
              <a:off x="3745376" y="281"/>
              <a:ext cx="2741464" cy="1644878"/>
            </a:xfrm>
            <a:prstGeom prst="rect">
              <a:avLst/>
            </a:prstGeom>
          </p:spPr>
          <p:style>
            <a:lnRef idx="3">
              <a:schemeClr val="lt1">
                <a:hueOff val="0"/>
                <a:satOff val="0"/>
                <a:lumOff val="0"/>
                <a:alphaOff val="0"/>
              </a:schemeClr>
            </a:lnRef>
            <a:fillRef idx="1">
              <a:schemeClr val="accent2">
                <a:hueOff val="915447"/>
                <a:satOff val="-16269"/>
                <a:lumOff val="523"/>
                <a:alphaOff val="0"/>
              </a:schemeClr>
            </a:fillRef>
            <a:effectRef idx="1">
              <a:schemeClr val="accent2">
                <a:hueOff val="915447"/>
                <a:satOff val="-16269"/>
                <a:lumOff val="523"/>
                <a:alphaOff val="0"/>
              </a:schemeClr>
            </a:effectRef>
            <a:fontRef idx="minor">
              <a:schemeClr val="lt1"/>
            </a:fontRef>
          </p:style>
        </p:sp>
        <p:sp>
          <p:nvSpPr>
            <p:cNvPr id="11" name="TextBox 10">
              <a:extLst>
                <a:ext uri="{FF2B5EF4-FFF2-40B4-BE49-F238E27FC236}">
                  <a16:creationId xmlns:a16="http://schemas.microsoft.com/office/drawing/2014/main" id="{A5FC6159-D5AD-4248-81E2-0FFA15BD4979}"/>
                </a:ext>
              </a:extLst>
            </p:cNvPr>
            <p:cNvSpPr txBox="1"/>
            <p:nvPr/>
          </p:nvSpPr>
          <p:spPr>
            <a:xfrm>
              <a:off x="3745376"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a:r>
                <a:rPr lang="en-US" sz="2000" b="1" dirty="0"/>
                <a:t>IV. </a:t>
              </a:r>
            </a:p>
            <a:p>
              <a:pPr lvl="0" algn="ctr"/>
              <a:r>
                <a:rPr lang="en-US" sz="2000" dirty="0"/>
                <a:t> The creation of a local food and farm fund from voluntary sources to support initiatives, and agriculture-related activities</a:t>
              </a:r>
            </a:p>
          </p:txBody>
        </p:sp>
      </p:grpSp>
      <p:grpSp>
        <p:nvGrpSpPr>
          <p:cNvPr id="12" name="Group 11">
            <a:extLst>
              <a:ext uri="{FF2B5EF4-FFF2-40B4-BE49-F238E27FC236}">
                <a16:creationId xmlns:a16="http://schemas.microsoft.com/office/drawing/2014/main" id="{B8D593C3-C187-45AE-943E-E115AC62DB4F}"/>
              </a:ext>
            </a:extLst>
          </p:cNvPr>
          <p:cNvGrpSpPr/>
          <p:nvPr/>
        </p:nvGrpSpPr>
        <p:grpSpPr>
          <a:xfrm>
            <a:off x="188556" y="2972564"/>
            <a:ext cx="2741464" cy="3611115"/>
            <a:chOff x="729765" y="281"/>
            <a:chExt cx="2741464" cy="1644878"/>
          </a:xfrm>
        </p:grpSpPr>
        <p:sp>
          <p:nvSpPr>
            <p:cNvPr id="13" name="Rectangle 12">
              <a:extLst>
                <a:ext uri="{FF2B5EF4-FFF2-40B4-BE49-F238E27FC236}">
                  <a16:creationId xmlns:a16="http://schemas.microsoft.com/office/drawing/2014/main" id="{ACE868B9-7EC2-44AF-85EA-AC690546C1F6}"/>
                </a:ext>
              </a:extLst>
            </p:cNvPr>
            <p:cNvSpPr/>
            <p:nvPr/>
          </p:nvSpPr>
          <p:spPr>
            <a:xfrm>
              <a:off x="729765" y="281"/>
              <a:ext cx="2741464" cy="1644878"/>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14" name="TextBox 13">
              <a:extLst>
                <a:ext uri="{FF2B5EF4-FFF2-40B4-BE49-F238E27FC236}">
                  <a16:creationId xmlns:a16="http://schemas.microsoft.com/office/drawing/2014/main" id="{A0F012CC-661D-4125-98E6-01D61366BFE7}"/>
                </a:ext>
              </a:extLst>
            </p:cNvPr>
            <p:cNvSpPr txBox="1"/>
            <p:nvPr/>
          </p:nvSpPr>
          <p:spPr>
            <a:xfrm>
              <a:off x="729765"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a:r>
                <a:rPr lang="en-US" sz="2000" b="1" dirty="0"/>
                <a:t>I.  </a:t>
              </a:r>
            </a:p>
            <a:p>
              <a:pPr lvl="0" algn="ctr"/>
              <a:r>
                <a:rPr lang="en-US" sz="2000" dirty="0"/>
                <a:t>A comprehensive regulatory component for the territory's farming industries</a:t>
              </a:r>
            </a:p>
          </p:txBody>
        </p:sp>
      </p:grpSp>
      <p:grpSp>
        <p:nvGrpSpPr>
          <p:cNvPr id="15" name="Group 14">
            <a:extLst>
              <a:ext uri="{FF2B5EF4-FFF2-40B4-BE49-F238E27FC236}">
                <a16:creationId xmlns:a16="http://schemas.microsoft.com/office/drawing/2014/main" id="{78273423-23D0-445A-8270-82EB3A1A6AF9}"/>
              </a:ext>
            </a:extLst>
          </p:cNvPr>
          <p:cNvGrpSpPr/>
          <p:nvPr/>
        </p:nvGrpSpPr>
        <p:grpSpPr>
          <a:xfrm>
            <a:off x="3204167" y="2972565"/>
            <a:ext cx="2741464" cy="3611114"/>
            <a:chOff x="3745376" y="281"/>
            <a:chExt cx="2741464" cy="1644878"/>
          </a:xfrm>
        </p:grpSpPr>
        <p:sp>
          <p:nvSpPr>
            <p:cNvPr id="16" name="Rectangle 15">
              <a:extLst>
                <a:ext uri="{FF2B5EF4-FFF2-40B4-BE49-F238E27FC236}">
                  <a16:creationId xmlns:a16="http://schemas.microsoft.com/office/drawing/2014/main" id="{8C1C082E-88F0-446B-90A8-16EE8324FE00}"/>
                </a:ext>
              </a:extLst>
            </p:cNvPr>
            <p:cNvSpPr/>
            <p:nvPr/>
          </p:nvSpPr>
          <p:spPr>
            <a:xfrm>
              <a:off x="3745376" y="281"/>
              <a:ext cx="2741464" cy="1644878"/>
            </a:xfrm>
            <a:prstGeom prst="rect">
              <a:avLst/>
            </a:prstGeom>
          </p:spPr>
          <p:style>
            <a:lnRef idx="3">
              <a:schemeClr val="lt1">
                <a:hueOff val="0"/>
                <a:satOff val="0"/>
                <a:lumOff val="0"/>
                <a:alphaOff val="0"/>
              </a:schemeClr>
            </a:lnRef>
            <a:fillRef idx="1">
              <a:schemeClr val="accent2">
                <a:hueOff val="915447"/>
                <a:satOff val="-16269"/>
                <a:lumOff val="523"/>
                <a:alphaOff val="0"/>
              </a:schemeClr>
            </a:fillRef>
            <a:effectRef idx="1">
              <a:schemeClr val="accent2">
                <a:hueOff val="915447"/>
                <a:satOff val="-16269"/>
                <a:lumOff val="523"/>
                <a:alphaOff val="0"/>
              </a:schemeClr>
            </a:effectRef>
            <a:fontRef idx="minor">
              <a:schemeClr val="lt1"/>
            </a:fontRef>
          </p:style>
        </p:sp>
        <p:sp>
          <p:nvSpPr>
            <p:cNvPr id="17" name="TextBox 16">
              <a:extLst>
                <a:ext uri="{FF2B5EF4-FFF2-40B4-BE49-F238E27FC236}">
                  <a16:creationId xmlns:a16="http://schemas.microsoft.com/office/drawing/2014/main" id="{67B97A56-2F41-4F58-9961-E23D47F58426}"/>
                </a:ext>
              </a:extLst>
            </p:cNvPr>
            <p:cNvSpPr txBox="1"/>
            <p:nvPr/>
          </p:nvSpPr>
          <p:spPr>
            <a:xfrm>
              <a:off x="3745376"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lvl="0" algn="ctr"/>
              <a:r>
                <a:rPr lang="en-US" sz="2000" b="1" dirty="0"/>
                <a:t>II.</a:t>
              </a:r>
            </a:p>
            <a:p>
              <a:pPr lvl="0" algn="ctr"/>
              <a:r>
                <a:rPr lang="en-US" sz="2000" dirty="0"/>
                <a:t>Business models for profitable and sustainable community-based local food and farming businesses</a:t>
              </a:r>
            </a:p>
          </p:txBody>
        </p:sp>
      </p:grpSp>
    </p:spTree>
    <p:extLst>
      <p:ext uri="{BB962C8B-B14F-4D97-AF65-F5344CB8AC3E}">
        <p14:creationId xmlns:p14="http://schemas.microsoft.com/office/powerpoint/2010/main" val="1872195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 name="Rectangle 126">
            <a:extLst>
              <a:ext uri="{FF2B5EF4-FFF2-40B4-BE49-F238E27FC236}">
                <a16:creationId xmlns:a16="http://schemas.microsoft.com/office/drawing/2014/main" id="{E790C421-AD8F-4ABB-B345-F3C92768A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3" name="Rectangle 128">
            <a:extLst>
              <a:ext uri="{FF2B5EF4-FFF2-40B4-BE49-F238E27FC236}">
                <a16:creationId xmlns:a16="http://schemas.microsoft.com/office/drawing/2014/main" id="{361FB03A-9E34-4C7F-BA8B-5512A9EC1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7" name="Rectangle 256">
            <a:extLst>
              <a:ext uri="{FF2B5EF4-FFF2-40B4-BE49-F238E27FC236}">
                <a16:creationId xmlns:a16="http://schemas.microsoft.com/office/drawing/2014/main" id="{72A6957D-1157-47A7-B75B-D5757884B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59" name="Rectangle 258">
            <a:extLst>
              <a:ext uri="{FF2B5EF4-FFF2-40B4-BE49-F238E27FC236}">
                <a16:creationId xmlns:a16="http://schemas.microsoft.com/office/drawing/2014/main" id="{8C99FAAA-CC29-428C-AE07-35D755EE4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1" name="Rectangle 260">
            <a:extLst>
              <a:ext uri="{FF2B5EF4-FFF2-40B4-BE49-F238E27FC236}">
                <a16:creationId xmlns:a16="http://schemas.microsoft.com/office/drawing/2014/main" id="{CB2C2501-B64D-4866-AF9F-64F65F7CC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
            <a:ext cx="4772545"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 brown cow in a field&#10;&#10;Description automatically generated with medium confidence">
            <a:extLst>
              <a:ext uri="{FF2B5EF4-FFF2-40B4-BE49-F238E27FC236}">
                <a16:creationId xmlns:a16="http://schemas.microsoft.com/office/drawing/2014/main" id="{8A309551-53F7-4008-B3BC-5939A8B1A06B}"/>
              </a:ext>
            </a:extLst>
          </p:cNvPr>
          <p:cNvPicPr>
            <a:picLocks noChangeAspect="1"/>
          </p:cNvPicPr>
          <p:nvPr/>
        </p:nvPicPr>
        <p:blipFill rotWithShape="1">
          <a:blip r:embed="rId2">
            <a:extLst>
              <a:ext uri="{28A0092B-C50C-407E-A947-70E740481C1C}">
                <a14:useLocalDpi xmlns:a14="http://schemas.microsoft.com/office/drawing/2010/main" val="0"/>
              </a:ext>
            </a:extLst>
          </a:blip>
          <a:srcRect l="13002" r="6226" b="3"/>
          <a:stretch/>
        </p:blipFill>
        <p:spPr>
          <a:xfrm>
            <a:off x="20" y="10"/>
            <a:ext cx="4544548" cy="4219688"/>
          </a:xfrm>
          <a:prstGeom prst="rect">
            <a:avLst/>
          </a:prstGeom>
        </p:spPr>
      </p:pic>
      <p:pic>
        <p:nvPicPr>
          <p:cNvPr id="49" name="Picture 48" descr="Yellow and blue symbols">
            <a:extLst>
              <a:ext uri="{FF2B5EF4-FFF2-40B4-BE49-F238E27FC236}">
                <a16:creationId xmlns:a16="http://schemas.microsoft.com/office/drawing/2014/main" id="{53F2C612-9759-4ABD-9D2A-50EA73DC2ACC}"/>
              </a:ext>
            </a:extLst>
          </p:cNvPr>
          <p:cNvPicPr>
            <a:picLocks noChangeAspect="1"/>
          </p:cNvPicPr>
          <p:nvPr/>
        </p:nvPicPr>
        <p:blipFill rotWithShape="1">
          <a:blip r:embed="rId3">
            <a:extLst>
              <a:ext uri="{28A0092B-C50C-407E-A947-70E740481C1C}">
                <a14:useLocalDpi xmlns:a14="http://schemas.microsoft.com/office/drawing/2010/main" val="0"/>
              </a:ext>
            </a:extLst>
          </a:blip>
          <a:srcRect t="11956" b="14296"/>
          <a:stretch/>
        </p:blipFill>
        <p:spPr>
          <a:xfrm>
            <a:off x="4628829" y="10"/>
            <a:ext cx="7563171" cy="4266944"/>
          </a:xfrm>
          <a:prstGeom prst="rect">
            <a:avLst/>
          </a:prstGeom>
        </p:spPr>
      </p:pic>
      <p:sp>
        <p:nvSpPr>
          <p:cNvPr id="263" name="Rectangle 262">
            <a:extLst>
              <a:ext uri="{FF2B5EF4-FFF2-40B4-BE49-F238E27FC236}">
                <a16:creationId xmlns:a16="http://schemas.microsoft.com/office/drawing/2014/main" id="{B496DDB9-0BC9-40CD-B3AE-B57DC71D74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9AE9EB7-2CFE-4817-AFED-7A0C491B087C}"/>
              </a:ext>
            </a:extLst>
          </p:cNvPr>
          <p:cNvSpPr>
            <a:spLocks noGrp="1"/>
          </p:cNvSpPr>
          <p:nvPr>
            <p:ph type="title"/>
          </p:nvPr>
        </p:nvSpPr>
        <p:spPr>
          <a:xfrm>
            <a:off x="4637078" y="5881846"/>
            <a:ext cx="7518836" cy="1037907"/>
          </a:xfrm>
        </p:spPr>
        <p:txBody>
          <a:bodyPr vert="horz" lIns="91440" tIns="45720" rIns="91440" bIns="45720" rtlCol="0" anchor="b">
            <a:noAutofit/>
          </a:bodyPr>
          <a:lstStyle/>
          <a:p>
            <a:pPr algn="ctr">
              <a:lnSpc>
                <a:spcPct val="90000"/>
              </a:lnSpc>
            </a:pPr>
            <a:r>
              <a:rPr lang="en-US" sz="6000" dirty="0">
                <a:solidFill>
                  <a:srgbClr val="FFFFFF"/>
                </a:solidFill>
              </a:rPr>
              <a:t>Discussions/</a:t>
            </a:r>
            <a:br>
              <a:rPr lang="en-US" sz="6000" dirty="0">
                <a:solidFill>
                  <a:srgbClr val="FFFFFF"/>
                </a:solidFill>
              </a:rPr>
            </a:br>
            <a:r>
              <a:rPr lang="en-US" sz="6000" dirty="0">
                <a:solidFill>
                  <a:srgbClr val="FFFFFF"/>
                </a:solidFill>
              </a:rPr>
              <a:t>Questions/ comments</a:t>
            </a:r>
          </a:p>
        </p:txBody>
      </p:sp>
      <p:sp>
        <p:nvSpPr>
          <p:cNvPr id="265" name="Rectangle 264">
            <a:extLst>
              <a:ext uri="{FF2B5EF4-FFF2-40B4-BE49-F238E27FC236}">
                <a16:creationId xmlns:a16="http://schemas.microsoft.com/office/drawing/2014/main" id="{03F4845B-54A6-46F4-B0A0-95B580A9F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5326" y="4220158"/>
            <a:ext cx="7689094" cy="901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12" descr="A picture containing grass, sky, outdoor, plant&#10;&#10;Description automatically generated">
            <a:extLst>
              <a:ext uri="{FF2B5EF4-FFF2-40B4-BE49-F238E27FC236}">
                <a16:creationId xmlns:a16="http://schemas.microsoft.com/office/drawing/2014/main" id="{200AD9C6-A806-4C83-9C07-FCD0399EB4A3}"/>
              </a:ext>
            </a:extLst>
          </p:cNvPr>
          <p:cNvPicPr>
            <a:picLocks noChangeAspect="1"/>
          </p:cNvPicPr>
          <p:nvPr/>
        </p:nvPicPr>
        <p:blipFill rotWithShape="1">
          <a:blip r:embed="rId4">
            <a:extLst>
              <a:ext uri="{28A0092B-C50C-407E-A947-70E740481C1C}">
                <a14:useLocalDpi xmlns:a14="http://schemas.microsoft.com/office/drawing/2010/main" val="0"/>
              </a:ext>
            </a:extLst>
          </a:blip>
          <a:srcRect t="24769" r="-3" b="494"/>
          <a:stretch/>
        </p:blipFill>
        <p:spPr>
          <a:xfrm>
            <a:off x="20" y="4310260"/>
            <a:ext cx="4544548" cy="2547280"/>
          </a:xfrm>
          <a:prstGeom prst="rect">
            <a:avLst/>
          </a:prstGeom>
        </p:spPr>
      </p:pic>
    </p:spTree>
    <p:extLst>
      <p:ext uri="{BB962C8B-B14F-4D97-AF65-F5344CB8AC3E}">
        <p14:creationId xmlns:p14="http://schemas.microsoft.com/office/powerpoint/2010/main" val="2977541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436228" y="702156"/>
            <a:ext cx="11329674" cy="1013800"/>
          </a:xfrm>
        </p:spPr>
        <p:txBody>
          <a:bodyPr>
            <a:normAutofit/>
          </a:bodyPr>
          <a:lstStyle/>
          <a:p>
            <a:pPr algn="ctr"/>
            <a:r>
              <a:rPr lang="en-US" sz="4000" dirty="0">
                <a:latin typeface="Arial Black" panose="020B0A04020102020204" pitchFamily="34" charset="0"/>
              </a:rPr>
              <a:t>The eight mandates of ACT 8404</a:t>
            </a:r>
          </a:p>
        </p:txBody>
      </p:sp>
      <p:grpSp>
        <p:nvGrpSpPr>
          <p:cNvPr id="30" name="Group 29">
            <a:extLst>
              <a:ext uri="{FF2B5EF4-FFF2-40B4-BE49-F238E27FC236}">
                <a16:creationId xmlns:a16="http://schemas.microsoft.com/office/drawing/2014/main" id="{E2CB50E1-0397-40A8-8AD4-8926BCC8AD68}"/>
              </a:ext>
            </a:extLst>
          </p:cNvPr>
          <p:cNvGrpSpPr/>
          <p:nvPr/>
        </p:nvGrpSpPr>
        <p:grpSpPr>
          <a:xfrm>
            <a:off x="6246369" y="2972564"/>
            <a:ext cx="2741464" cy="3611113"/>
            <a:chOff x="729765" y="281"/>
            <a:chExt cx="2741464" cy="1644878"/>
          </a:xfrm>
        </p:grpSpPr>
        <p:sp>
          <p:nvSpPr>
            <p:cNvPr id="31" name="Rectangle 30">
              <a:extLst>
                <a:ext uri="{FF2B5EF4-FFF2-40B4-BE49-F238E27FC236}">
                  <a16:creationId xmlns:a16="http://schemas.microsoft.com/office/drawing/2014/main" id="{93849F3F-AF26-4AC7-8745-C03259F76F30}"/>
                </a:ext>
              </a:extLst>
            </p:cNvPr>
            <p:cNvSpPr/>
            <p:nvPr/>
          </p:nvSpPr>
          <p:spPr>
            <a:xfrm>
              <a:off x="729765" y="281"/>
              <a:ext cx="2741464" cy="1644878"/>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A6654660-65B9-401A-90DA-718E70164773}"/>
                </a:ext>
              </a:extLst>
            </p:cNvPr>
            <p:cNvSpPr txBox="1"/>
            <p:nvPr/>
          </p:nvSpPr>
          <p:spPr>
            <a:xfrm>
              <a:off x="729765"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755650">
                <a:lnSpc>
                  <a:spcPct val="90000"/>
                </a:lnSpc>
                <a:spcBef>
                  <a:spcPct val="0"/>
                </a:spcBef>
                <a:spcAft>
                  <a:spcPct val="35000"/>
                </a:spcAft>
                <a:buNone/>
              </a:pPr>
              <a:r>
                <a:rPr lang="en-US" sz="2000" b="1" kern="1200" dirty="0"/>
                <a:t>VII.</a:t>
              </a:r>
            </a:p>
            <a:p>
              <a:pPr marL="0" lvl="0" indent="0" algn="ctr" defTabSz="755650">
                <a:lnSpc>
                  <a:spcPct val="90000"/>
                </a:lnSpc>
                <a:spcBef>
                  <a:spcPct val="0"/>
                </a:spcBef>
                <a:spcAft>
                  <a:spcPct val="35000"/>
                </a:spcAft>
                <a:buNone/>
              </a:pPr>
              <a:r>
                <a:rPr lang="en-US" sz="2000" kern="1200" dirty="0"/>
                <a:t>The Development of education and training programs for local food farmers, entrepreneurs, and processors</a:t>
              </a:r>
            </a:p>
          </p:txBody>
        </p:sp>
      </p:grpSp>
      <p:grpSp>
        <p:nvGrpSpPr>
          <p:cNvPr id="33" name="Group 32">
            <a:extLst>
              <a:ext uri="{FF2B5EF4-FFF2-40B4-BE49-F238E27FC236}">
                <a16:creationId xmlns:a16="http://schemas.microsoft.com/office/drawing/2014/main" id="{BE53094F-7906-4779-9057-942745CD87B6}"/>
              </a:ext>
            </a:extLst>
          </p:cNvPr>
          <p:cNvGrpSpPr/>
          <p:nvPr/>
        </p:nvGrpSpPr>
        <p:grpSpPr>
          <a:xfrm>
            <a:off x="9181547" y="2972565"/>
            <a:ext cx="2741464" cy="3611112"/>
            <a:chOff x="3745376" y="281"/>
            <a:chExt cx="2741464" cy="1644878"/>
          </a:xfrm>
        </p:grpSpPr>
        <p:sp>
          <p:nvSpPr>
            <p:cNvPr id="34" name="Rectangle 33">
              <a:extLst>
                <a:ext uri="{FF2B5EF4-FFF2-40B4-BE49-F238E27FC236}">
                  <a16:creationId xmlns:a16="http://schemas.microsoft.com/office/drawing/2014/main" id="{76E29EED-6D8C-4FCF-9775-E43E4256230A}"/>
                </a:ext>
              </a:extLst>
            </p:cNvPr>
            <p:cNvSpPr/>
            <p:nvPr/>
          </p:nvSpPr>
          <p:spPr>
            <a:xfrm>
              <a:off x="3745376" y="281"/>
              <a:ext cx="2741464" cy="1644878"/>
            </a:xfrm>
            <a:prstGeom prst="rect">
              <a:avLst/>
            </a:prstGeom>
          </p:spPr>
          <p:style>
            <a:lnRef idx="3">
              <a:schemeClr val="lt1">
                <a:hueOff val="0"/>
                <a:satOff val="0"/>
                <a:lumOff val="0"/>
                <a:alphaOff val="0"/>
              </a:schemeClr>
            </a:lnRef>
            <a:fillRef idx="1">
              <a:schemeClr val="accent2">
                <a:hueOff val="915447"/>
                <a:satOff val="-16269"/>
                <a:lumOff val="523"/>
                <a:alphaOff val="0"/>
              </a:schemeClr>
            </a:fillRef>
            <a:effectRef idx="1">
              <a:schemeClr val="accent2">
                <a:hueOff val="915447"/>
                <a:satOff val="-16269"/>
                <a:lumOff val="523"/>
                <a:alphaOff val="0"/>
              </a:schemeClr>
            </a:effectRef>
            <a:fontRef idx="minor">
              <a:schemeClr val="lt1"/>
            </a:fontRef>
          </p:style>
        </p:sp>
        <p:sp>
          <p:nvSpPr>
            <p:cNvPr id="35" name="TextBox 34">
              <a:extLst>
                <a:ext uri="{FF2B5EF4-FFF2-40B4-BE49-F238E27FC236}">
                  <a16:creationId xmlns:a16="http://schemas.microsoft.com/office/drawing/2014/main" id="{AFC85B8F-C6D3-404A-B7FC-F73BF592C666}"/>
                </a:ext>
              </a:extLst>
            </p:cNvPr>
            <p:cNvSpPr txBox="1"/>
            <p:nvPr/>
          </p:nvSpPr>
          <p:spPr>
            <a:xfrm>
              <a:off x="3745376"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2000" b="1" kern="1200" dirty="0"/>
                <a:t>VIII.</a:t>
              </a:r>
            </a:p>
            <a:p>
              <a:pPr marL="0" lvl="0" indent="0" algn="ctr" defTabSz="755650">
                <a:lnSpc>
                  <a:spcPct val="90000"/>
                </a:lnSpc>
                <a:spcBef>
                  <a:spcPct val="0"/>
                </a:spcBef>
                <a:spcAft>
                  <a:spcPct val="35000"/>
                </a:spcAft>
                <a:buNone/>
              </a:pPr>
              <a:r>
                <a:rPr lang="en-US" sz="2000" kern="1200" dirty="0"/>
                <a:t>The collection of data, creation of benchmarks, and assessment of  progress on the building of the local food and farm economy</a:t>
              </a:r>
            </a:p>
          </p:txBody>
        </p:sp>
      </p:grpSp>
      <p:grpSp>
        <p:nvGrpSpPr>
          <p:cNvPr id="36" name="Group 35">
            <a:extLst>
              <a:ext uri="{FF2B5EF4-FFF2-40B4-BE49-F238E27FC236}">
                <a16:creationId xmlns:a16="http://schemas.microsoft.com/office/drawing/2014/main" id="{718BA52D-6C87-4F8D-8E0A-F349C2427E12}"/>
              </a:ext>
            </a:extLst>
          </p:cNvPr>
          <p:cNvGrpSpPr/>
          <p:nvPr/>
        </p:nvGrpSpPr>
        <p:grpSpPr>
          <a:xfrm>
            <a:off x="268989" y="2972564"/>
            <a:ext cx="2741464" cy="3611115"/>
            <a:chOff x="729765" y="281"/>
            <a:chExt cx="2741464" cy="1644878"/>
          </a:xfrm>
        </p:grpSpPr>
        <p:sp>
          <p:nvSpPr>
            <p:cNvPr id="37" name="Rectangle 36">
              <a:extLst>
                <a:ext uri="{FF2B5EF4-FFF2-40B4-BE49-F238E27FC236}">
                  <a16:creationId xmlns:a16="http://schemas.microsoft.com/office/drawing/2014/main" id="{24B29A51-7235-45F9-A3C0-0082046A273D}"/>
                </a:ext>
              </a:extLst>
            </p:cNvPr>
            <p:cNvSpPr/>
            <p:nvPr/>
          </p:nvSpPr>
          <p:spPr>
            <a:xfrm>
              <a:off x="729765" y="281"/>
              <a:ext cx="2741464" cy="1644878"/>
            </a:xfrm>
            <a:prstGeom prst="rect">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699EBC2A-2BE9-421B-96E3-F3DA88192684}"/>
                </a:ext>
              </a:extLst>
            </p:cNvPr>
            <p:cNvSpPr txBox="1"/>
            <p:nvPr/>
          </p:nvSpPr>
          <p:spPr>
            <a:xfrm>
              <a:off x="729765"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2000" b="1" kern="1200" dirty="0"/>
                <a:t>V.</a:t>
              </a:r>
            </a:p>
            <a:p>
              <a:pPr marL="0" lvl="0" indent="0" algn="ctr" defTabSz="666750">
                <a:lnSpc>
                  <a:spcPct val="90000"/>
                </a:lnSpc>
                <a:spcBef>
                  <a:spcPct val="0"/>
                </a:spcBef>
                <a:spcAft>
                  <a:spcPct val="35000"/>
                </a:spcAft>
                <a:buNone/>
              </a:pPr>
              <a:r>
                <a:rPr lang="en-US" sz="2000" kern="1200" dirty="0"/>
                <a:t>Recommendations for the establishment of a local food and farm advisory committee, composed of seven members </a:t>
              </a:r>
            </a:p>
          </p:txBody>
        </p:sp>
      </p:grpSp>
      <p:grpSp>
        <p:nvGrpSpPr>
          <p:cNvPr id="39" name="Group 38">
            <a:extLst>
              <a:ext uri="{FF2B5EF4-FFF2-40B4-BE49-F238E27FC236}">
                <a16:creationId xmlns:a16="http://schemas.microsoft.com/office/drawing/2014/main" id="{1543EFFA-529B-4BB9-BB2C-359EABF21684}"/>
              </a:ext>
            </a:extLst>
          </p:cNvPr>
          <p:cNvGrpSpPr/>
          <p:nvPr/>
        </p:nvGrpSpPr>
        <p:grpSpPr>
          <a:xfrm>
            <a:off x="3284600" y="2972565"/>
            <a:ext cx="2741464" cy="3611114"/>
            <a:chOff x="3745376" y="281"/>
            <a:chExt cx="2741464" cy="1644878"/>
          </a:xfrm>
        </p:grpSpPr>
        <p:sp>
          <p:nvSpPr>
            <p:cNvPr id="40" name="Rectangle 39">
              <a:extLst>
                <a:ext uri="{FF2B5EF4-FFF2-40B4-BE49-F238E27FC236}">
                  <a16:creationId xmlns:a16="http://schemas.microsoft.com/office/drawing/2014/main" id="{056BC13E-6C55-4E6C-BDA0-79C78634057E}"/>
                </a:ext>
              </a:extLst>
            </p:cNvPr>
            <p:cNvSpPr/>
            <p:nvPr/>
          </p:nvSpPr>
          <p:spPr>
            <a:xfrm>
              <a:off x="3745376" y="281"/>
              <a:ext cx="2741464" cy="1644878"/>
            </a:xfrm>
            <a:prstGeom prst="rect">
              <a:avLst/>
            </a:prstGeom>
          </p:spPr>
          <p:style>
            <a:lnRef idx="3">
              <a:schemeClr val="lt1">
                <a:hueOff val="0"/>
                <a:satOff val="0"/>
                <a:lumOff val="0"/>
                <a:alphaOff val="0"/>
              </a:schemeClr>
            </a:lnRef>
            <a:fillRef idx="1">
              <a:schemeClr val="accent2">
                <a:hueOff val="915447"/>
                <a:satOff val="-16269"/>
                <a:lumOff val="523"/>
                <a:alphaOff val="0"/>
              </a:schemeClr>
            </a:fillRef>
            <a:effectRef idx="1">
              <a:schemeClr val="accent2">
                <a:hueOff val="915447"/>
                <a:satOff val="-16269"/>
                <a:lumOff val="523"/>
                <a:alphaOff val="0"/>
              </a:schemeClr>
            </a:effectRef>
            <a:fontRef idx="minor">
              <a:schemeClr val="lt1"/>
            </a:fontRef>
          </p:style>
        </p:sp>
        <p:sp>
          <p:nvSpPr>
            <p:cNvPr id="41" name="TextBox 40">
              <a:extLst>
                <a:ext uri="{FF2B5EF4-FFF2-40B4-BE49-F238E27FC236}">
                  <a16:creationId xmlns:a16="http://schemas.microsoft.com/office/drawing/2014/main" id="{1F9707CD-109A-4C80-AF6C-D7BD9FCB6A46}"/>
                </a:ext>
              </a:extLst>
            </p:cNvPr>
            <p:cNvSpPr txBox="1"/>
            <p:nvPr/>
          </p:nvSpPr>
          <p:spPr>
            <a:xfrm>
              <a:off x="3745376" y="281"/>
              <a:ext cx="2741464" cy="164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2000" b="1" kern="1200" dirty="0"/>
                <a:t>VI.</a:t>
              </a:r>
            </a:p>
            <a:p>
              <a:pPr marL="0" lvl="0" indent="0" algn="ctr" defTabSz="755650">
                <a:lnSpc>
                  <a:spcPct val="90000"/>
                </a:lnSpc>
                <a:spcBef>
                  <a:spcPct val="0"/>
                </a:spcBef>
                <a:spcAft>
                  <a:spcPct val="35000"/>
                </a:spcAft>
                <a:buNone/>
              </a:pPr>
              <a:r>
                <a:rPr lang="en-US" sz="2000" kern="1200" dirty="0"/>
                <a:t>The creation of a "local food symbol" that can be placed on stickers, posters, stamps, etc. for sale;</a:t>
              </a:r>
            </a:p>
          </p:txBody>
        </p:sp>
      </p:grpSp>
    </p:spTree>
    <p:extLst>
      <p:ext uri="{BB962C8B-B14F-4D97-AF65-F5344CB8AC3E}">
        <p14:creationId xmlns:p14="http://schemas.microsoft.com/office/powerpoint/2010/main" val="4002343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8" name="Rectangle 33">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0" y="548640"/>
            <a:ext cx="4241830" cy="6309359"/>
          </a:xfrm>
        </p:spPr>
        <p:txBody>
          <a:bodyPr vert="horz" lIns="91440" tIns="45720" rIns="91440" bIns="45720" rtlCol="0" anchor="ctr">
            <a:normAutofit/>
          </a:bodyPr>
          <a:lstStyle/>
          <a:p>
            <a:pPr algn="ctr"/>
            <a:r>
              <a:rPr lang="en-US" sz="4800" b="1" dirty="0">
                <a:solidFill>
                  <a:schemeClr val="accent1"/>
                </a:solidFill>
              </a:rPr>
              <a:t>Activities Performed </a:t>
            </a:r>
            <a:br>
              <a:rPr lang="en-US" sz="4800" b="1" dirty="0">
                <a:solidFill>
                  <a:schemeClr val="accent1"/>
                </a:solidFill>
              </a:rPr>
            </a:br>
            <a:r>
              <a:rPr lang="en-US" sz="4800" b="1" dirty="0">
                <a:solidFill>
                  <a:schemeClr val="accent1"/>
                </a:solidFill>
              </a:rPr>
              <a:t>BY THE TASK FORCE</a:t>
            </a:r>
          </a:p>
        </p:txBody>
      </p:sp>
      <p:sp>
        <p:nvSpPr>
          <p:cNvPr id="49" name="Rectangle 35">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37">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39">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41">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Content Placeholder 4">
            <a:extLst>
              <a:ext uri="{FF2B5EF4-FFF2-40B4-BE49-F238E27FC236}">
                <a16:creationId xmlns:a16="http://schemas.microsoft.com/office/drawing/2014/main" id="{488E6A80-A47C-48EC-8339-084A5D86A551}"/>
              </a:ext>
            </a:extLst>
          </p:cNvPr>
          <p:cNvSpPr txBox="1">
            <a:spLocks/>
          </p:cNvSpPr>
          <p:nvPr/>
        </p:nvSpPr>
        <p:spPr>
          <a:xfrm>
            <a:off x="4241830" y="1950210"/>
            <a:ext cx="7498616" cy="3831118"/>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b="0" i="0" u="none" strike="noStrike" baseline="0" dirty="0">
                <a:solidFill>
                  <a:schemeClr val="tx1"/>
                </a:solidFill>
                <a:latin typeface="+mj-lt"/>
              </a:rPr>
              <a:t>Convened a meeting of national experts on tropical agriculture</a:t>
            </a:r>
          </a:p>
          <a:p>
            <a:r>
              <a:rPr lang="en-US" sz="2000" b="0" i="0" u="none" strike="noStrike" baseline="0" dirty="0">
                <a:solidFill>
                  <a:schemeClr val="tx1"/>
                </a:solidFill>
                <a:latin typeface="+mj-lt"/>
              </a:rPr>
              <a:t>Collected and reviewed  </a:t>
            </a:r>
            <a:r>
              <a:rPr lang="en-US" sz="2000" dirty="0">
                <a:solidFill>
                  <a:schemeClr val="tx1"/>
                </a:solidFill>
                <a:latin typeface="+mj-lt"/>
              </a:rPr>
              <a:t>previous </a:t>
            </a:r>
            <a:r>
              <a:rPr lang="en-US" sz="2000" b="0" i="0" u="none" strike="noStrike" baseline="0" dirty="0">
                <a:solidFill>
                  <a:schemeClr val="tx1"/>
                </a:solidFill>
                <a:latin typeface="+mj-lt"/>
              </a:rPr>
              <a:t>Agriculture Plans for the Territory, which were issued in 1999 and 2008</a:t>
            </a:r>
          </a:p>
          <a:p>
            <a:r>
              <a:rPr lang="en-US" sz="2000" b="0" i="0" u="none" strike="noStrike" baseline="0" dirty="0">
                <a:solidFill>
                  <a:schemeClr val="tx1"/>
                </a:solidFill>
                <a:latin typeface="+mj-lt"/>
              </a:rPr>
              <a:t>Secured and analyzed the latest Agriculture Census, which the USDA developed in 2018</a:t>
            </a:r>
          </a:p>
          <a:p>
            <a:r>
              <a:rPr lang="en-US" sz="2000" dirty="0">
                <a:solidFill>
                  <a:schemeClr val="tx1"/>
                </a:solidFill>
                <a:latin typeface="+mj-lt"/>
              </a:rPr>
              <a:t>Hired Ms. Jacquette Maynard to serve as Administrative Assistant to the Task Force  </a:t>
            </a:r>
          </a:p>
          <a:p>
            <a:r>
              <a:rPr lang="en-US" sz="2000" dirty="0">
                <a:solidFill>
                  <a:schemeClr val="tx1"/>
                </a:solidFill>
              </a:rPr>
              <a:t>Created a logo design</a:t>
            </a:r>
          </a:p>
          <a:p>
            <a:r>
              <a:rPr lang="en-US" sz="2000" dirty="0">
                <a:solidFill>
                  <a:schemeClr val="tx1"/>
                </a:solidFill>
              </a:rPr>
              <a:t>Developed an email address:  </a:t>
            </a:r>
            <a:r>
              <a:rPr lang="en-US" sz="2000" dirty="0">
                <a:solidFill>
                  <a:schemeClr val="bg2"/>
                </a:solidFill>
                <a:hlinkClick r:id="rId2">
                  <a:extLst>
                    <a:ext uri="{A12FA001-AC4F-418D-AE19-62706E023703}">
                      <ahyp:hlinkClr xmlns:ahyp="http://schemas.microsoft.com/office/drawing/2018/hyperlinkcolor" val="tx"/>
                    </a:ext>
                  </a:extLst>
                </a:hlinkClick>
              </a:rPr>
              <a:t>agplan@doa.vi.gov</a:t>
            </a:r>
            <a:r>
              <a:rPr lang="en-US" sz="2000" dirty="0">
                <a:solidFill>
                  <a:schemeClr val="bg2"/>
                </a:solidFill>
              </a:rPr>
              <a:t>   </a:t>
            </a:r>
          </a:p>
          <a:p>
            <a:r>
              <a:rPr lang="en-US" sz="2000" dirty="0">
                <a:solidFill>
                  <a:schemeClr val="tx1"/>
                </a:solidFill>
              </a:rPr>
              <a:t>Established a webpage </a:t>
            </a:r>
            <a:r>
              <a:rPr lang="en-US" sz="2000" dirty="0">
                <a:solidFill>
                  <a:schemeClr val="bg2"/>
                </a:solidFill>
                <a:hlinkClick r:id="rId3">
                  <a:extLst>
                    <a:ext uri="{A12FA001-AC4F-418D-AE19-62706E023703}">
                      <ahyp:hlinkClr xmlns:ahyp="http://schemas.microsoft.com/office/drawing/2018/hyperlinkcolor" val="tx"/>
                    </a:ext>
                  </a:extLst>
                </a:hlinkClick>
              </a:rPr>
              <a:t>www.doa.vi.gov/ag-plan</a:t>
            </a:r>
            <a:endParaRPr lang="en-US" sz="2000" dirty="0">
              <a:solidFill>
                <a:schemeClr val="bg2"/>
              </a:solidFill>
            </a:endParaRPr>
          </a:p>
          <a:p>
            <a:r>
              <a:rPr lang="en-US" sz="2000" b="0" i="0" u="none" strike="noStrike" baseline="0" dirty="0">
                <a:solidFill>
                  <a:schemeClr val="tx1"/>
                </a:solidFill>
              </a:rPr>
              <a:t>Visited a </a:t>
            </a:r>
            <a:r>
              <a:rPr lang="en-US" sz="2000" b="0" i="0" u="none" strike="noStrike" baseline="0" dirty="0" err="1">
                <a:solidFill>
                  <a:schemeClr val="tx1"/>
                </a:solidFill>
              </a:rPr>
              <a:t>FarmPod</a:t>
            </a:r>
            <a:r>
              <a:rPr lang="en-US" sz="2000" b="0" i="0" u="none" strike="noStrike" baseline="0" dirty="0">
                <a:solidFill>
                  <a:schemeClr val="tx1"/>
                </a:solidFill>
              </a:rPr>
              <a:t> on St. Croix to review the role of a Controlled Environment Agriculture to  increase productivity</a:t>
            </a:r>
          </a:p>
          <a:p>
            <a:r>
              <a:rPr lang="en-US" sz="2000" dirty="0">
                <a:solidFill>
                  <a:schemeClr val="tx1"/>
                </a:solidFill>
              </a:rPr>
              <a:t>Conducted 3 Town Hall Meetings for Farmers on St. Croix, St. Thomas and St. John</a:t>
            </a:r>
          </a:p>
          <a:p>
            <a:endParaRPr lang="en-US" sz="2000" dirty="0">
              <a:solidFill>
                <a:schemeClr val="tx1"/>
              </a:solidFill>
            </a:endParaRPr>
          </a:p>
        </p:txBody>
      </p:sp>
    </p:spTree>
    <p:extLst>
      <p:ext uri="{BB962C8B-B14F-4D97-AF65-F5344CB8AC3E}">
        <p14:creationId xmlns:p14="http://schemas.microsoft.com/office/powerpoint/2010/main" val="17797450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8" name="Rectangle 33">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9AA485-E6EF-4332-9A1B-D06665E48435}"/>
              </a:ext>
            </a:extLst>
          </p:cNvPr>
          <p:cNvSpPr>
            <a:spLocks noGrp="1"/>
          </p:cNvSpPr>
          <p:nvPr>
            <p:ph type="title"/>
          </p:nvPr>
        </p:nvSpPr>
        <p:spPr>
          <a:xfrm>
            <a:off x="0" y="548640"/>
            <a:ext cx="4241830" cy="6309359"/>
          </a:xfrm>
        </p:spPr>
        <p:txBody>
          <a:bodyPr vert="horz" lIns="91440" tIns="45720" rIns="91440" bIns="45720" rtlCol="0" anchor="ctr">
            <a:normAutofit/>
          </a:bodyPr>
          <a:lstStyle/>
          <a:p>
            <a:pPr algn="ctr"/>
            <a:r>
              <a:rPr lang="en-US" sz="4800" b="1" dirty="0">
                <a:solidFill>
                  <a:schemeClr val="accent1"/>
                </a:solidFill>
              </a:rPr>
              <a:t>Activities Performed </a:t>
            </a:r>
            <a:br>
              <a:rPr lang="en-US" sz="4800" b="1" dirty="0">
                <a:solidFill>
                  <a:schemeClr val="accent1"/>
                </a:solidFill>
              </a:rPr>
            </a:br>
            <a:r>
              <a:rPr lang="en-US" sz="4800" b="1" dirty="0">
                <a:solidFill>
                  <a:schemeClr val="accent1"/>
                </a:solidFill>
              </a:rPr>
              <a:t>BY THE TASK FORCE</a:t>
            </a:r>
          </a:p>
        </p:txBody>
      </p:sp>
      <p:sp>
        <p:nvSpPr>
          <p:cNvPr id="49" name="Rectangle 35">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37">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39">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41">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Content Placeholder 4">
            <a:extLst>
              <a:ext uri="{FF2B5EF4-FFF2-40B4-BE49-F238E27FC236}">
                <a16:creationId xmlns:a16="http://schemas.microsoft.com/office/drawing/2014/main" id="{3D25138F-0745-4AE3-939F-4504EB267B61}"/>
              </a:ext>
            </a:extLst>
          </p:cNvPr>
          <p:cNvSpPr txBox="1">
            <a:spLocks/>
          </p:cNvSpPr>
          <p:nvPr/>
        </p:nvSpPr>
        <p:spPr>
          <a:xfrm>
            <a:off x="4195842" y="640080"/>
            <a:ext cx="7498616" cy="5406646"/>
          </a:xfrm>
          <a:prstGeom prst="rect">
            <a:avLst/>
          </a:prstGeom>
        </p:spPr>
        <p:txBody>
          <a:bodyPr vert="horz" lIns="91440" tIns="45720" rIns="91440" bIns="45720" rtlCol="0" anchor="ctr">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90000"/>
              </a:lnSpc>
            </a:pPr>
            <a:endParaRPr lang="en-US" sz="2000" dirty="0">
              <a:solidFill>
                <a:schemeClr val="tx1"/>
              </a:solidFill>
            </a:endParaRPr>
          </a:p>
          <a:p>
            <a:r>
              <a:rPr lang="en-US" sz="2000" b="0" i="0" u="none" strike="noStrike" baseline="0" dirty="0">
                <a:solidFill>
                  <a:schemeClr val="tx1"/>
                </a:solidFill>
              </a:rPr>
              <a:t>Developed and distributed three (3) Active Engagement Surveys:</a:t>
            </a:r>
            <a:endParaRPr lang="en-US" sz="2000" b="1" i="0" u="none" strike="noStrike" baseline="0" dirty="0">
              <a:solidFill>
                <a:schemeClr val="tx1"/>
              </a:solidFill>
            </a:endParaRPr>
          </a:p>
          <a:p>
            <a:pPr marL="0" indent="0">
              <a:spcBef>
                <a:spcPts val="0"/>
              </a:spcBef>
              <a:spcAft>
                <a:spcPts val="0"/>
              </a:spcAft>
              <a:buNone/>
            </a:pPr>
            <a:r>
              <a:rPr lang="en-US" b="1" i="0" u="none" strike="noStrike" baseline="0" dirty="0">
                <a:solidFill>
                  <a:schemeClr val="bg2"/>
                </a:solidFill>
              </a:rPr>
              <a:t>	</a:t>
            </a:r>
            <a:r>
              <a:rPr lang="en-US" sz="1900" b="1" i="0" u="none" strike="noStrike" baseline="0" dirty="0">
                <a:solidFill>
                  <a:schemeClr val="bg2"/>
                </a:solidFill>
              </a:rPr>
              <a:t>- Farmer’s Survey                      		    </a:t>
            </a:r>
            <a:r>
              <a:rPr lang="en-US" sz="1900" b="1" dirty="0">
                <a:solidFill>
                  <a:schemeClr val="bg2"/>
                </a:solidFill>
              </a:rPr>
              <a:t>	</a:t>
            </a:r>
            <a:r>
              <a:rPr lang="en-US" sz="1900" b="1" i="0" u="none" strike="noStrike" baseline="0" dirty="0">
                <a:solidFill>
                  <a:schemeClr val="bg2"/>
                </a:solidFill>
              </a:rPr>
              <a:t>R</a:t>
            </a:r>
            <a:r>
              <a:rPr lang="en-US" sz="1900" b="1" dirty="0">
                <a:solidFill>
                  <a:schemeClr val="bg2"/>
                </a:solidFill>
              </a:rPr>
              <a:t>esponses = 169</a:t>
            </a:r>
          </a:p>
          <a:p>
            <a:pPr marL="0" indent="0">
              <a:spcBef>
                <a:spcPts val="0"/>
              </a:spcBef>
              <a:spcAft>
                <a:spcPts val="0"/>
              </a:spcAft>
              <a:buNone/>
            </a:pPr>
            <a:r>
              <a:rPr lang="en-US" sz="1900" b="1" dirty="0">
                <a:solidFill>
                  <a:schemeClr val="bg2"/>
                </a:solidFill>
              </a:rPr>
              <a:t>	</a:t>
            </a:r>
            <a:r>
              <a:rPr lang="en-US" sz="1900" b="1" i="0" u="none" strike="noStrike" baseline="0" dirty="0">
                <a:solidFill>
                  <a:schemeClr val="bg2"/>
                </a:solidFill>
              </a:rPr>
              <a:t>- Community Survey              		       </a:t>
            </a:r>
            <a:r>
              <a:rPr lang="en-US" sz="1900" b="1" dirty="0">
                <a:solidFill>
                  <a:schemeClr val="bg2"/>
                </a:solidFill>
              </a:rPr>
              <a:t>Responses = 246</a:t>
            </a:r>
          </a:p>
          <a:p>
            <a:pPr marL="0" indent="0">
              <a:spcBef>
                <a:spcPts val="0"/>
              </a:spcBef>
              <a:spcAft>
                <a:spcPts val="0"/>
              </a:spcAft>
              <a:buNone/>
            </a:pPr>
            <a:r>
              <a:rPr lang="en-US" sz="1900" b="1" i="0" u="none" strike="noStrike" baseline="0" dirty="0">
                <a:solidFill>
                  <a:schemeClr val="bg2"/>
                </a:solidFill>
              </a:rPr>
              <a:t>	- Food Retailers &amp; Restaurateurs Survey </a:t>
            </a:r>
            <a:r>
              <a:rPr lang="en-US" sz="1900" b="1" dirty="0">
                <a:solidFill>
                  <a:schemeClr val="bg2"/>
                </a:solidFill>
              </a:rPr>
              <a:t>Responses = 5</a:t>
            </a:r>
          </a:p>
          <a:p>
            <a:r>
              <a:rPr lang="en-US" sz="2000" b="0" i="0" u="none" strike="noStrike" baseline="0" dirty="0">
                <a:solidFill>
                  <a:schemeClr val="tx1"/>
                </a:solidFill>
              </a:rPr>
              <a:t>The eight (8) subcommittees made weekly presentation on their progress and recommendations. </a:t>
            </a:r>
            <a:endParaRPr lang="en-US" sz="2000" dirty="0">
              <a:solidFill>
                <a:schemeClr val="tx1"/>
              </a:solidFill>
            </a:endParaRPr>
          </a:p>
          <a:p>
            <a:r>
              <a:rPr lang="en-US" sz="2000" b="0" i="0" u="none" strike="noStrike" baseline="0" dirty="0">
                <a:solidFill>
                  <a:schemeClr val="tx1"/>
                </a:solidFill>
              </a:rPr>
              <a:t>Received and reviewed the Economic Development Authority’s commissioned feasibility study for a food processing plant on St. Croix</a:t>
            </a:r>
          </a:p>
          <a:p>
            <a:r>
              <a:rPr lang="en-US" sz="2000" b="0" i="0" u="none" strike="noStrike" baseline="0" dirty="0">
                <a:solidFill>
                  <a:schemeClr val="tx1"/>
                </a:solidFill>
                <a:latin typeface="+mj-lt"/>
              </a:rPr>
              <a:t>Reviewed Vision 2040 and its implications for increasing agricultural productivity from an economic impact perspective</a:t>
            </a:r>
          </a:p>
          <a:p>
            <a:r>
              <a:rPr lang="en-US" sz="2000" dirty="0">
                <a:solidFill>
                  <a:schemeClr val="tx1"/>
                </a:solidFill>
              </a:rPr>
              <a:t>Interviewed former Commissioners of Agriculture:  </a:t>
            </a:r>
          </a:p>
          <a:p>
            <a:pPr marL="0" indent="0">
              <a:buNone/>
            </a:pPr>
            <a:r>
              <a:rPr lang="en-US" sz="2000" b="1" dirty="0">
                <a:solidFill>
                  <a:schemeClr val="tx1"/>
                </a:solidFill>
              </a:rPr>
              <a:t>	</a:t>
            </a:r>
            <a:r>
              <a:rPr lang="en-US" sz="2000" b="1" dirty="0">
                <a:solidFill>
                  <a:schemeClr val="bg2"/>
                </a:solidFill>
              </a:rPr>
              <a:t>- Dr. Louis Petersen</a:t>
            </a:r>
          </a:p>
          <a:p>
            <a:pPr marL="0" indent="0">
              <a:buNone/>
            </a:pPr>
            <a:r>
              <a:rPr lang="en-US" sz="2000" b="1" dirty="0">
                <a:solidFill>
                  <a:schemeClr val="bg2"/>
                </a:solidFill>
              </a:rPr>
              <a:t> 	- Mr. Carlos Robles</a:t>
            </a:r>
            <a:endParaRPr lang="en-US" sz="2000" dirty="0">
              <a:solidFill>
                <a:srgbClr val="FFFFFF"/>
              </a:solidFill>
            </a:endParaRPr>
          </a:p>
        </p:txBody>
      </p:sp>
    </p:spTree>
    <p:extLst>
      <p:ext uri="{BB962C8B-B14F-4D97-AF65-F5344CB8AC3E}">
        <p14:creationId xmlns:p14="http://schemas.microsoft.com/office/powerpoint/2010/main" val="218464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Dividend">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18283</TotalTime>
  <Words>6077</Words>
  <Application>Microsoft Macintosh PowerPoint</Application>
  <PresentationFormat>Widescreen</PresentationFormat>
  <Paragraphs>562</Paragraphs>
  <Slides>60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Arial Black</vt:lpstr>
      <vt:lpstr>Calibri</vt:lpstr>
      <vt:lpstr>Gill Sans MT</vt:lpstr>
      <vt:lpstr>National2</vt:lpstr>
      <vt:lpstr>Symbol</vt:lpstr>
      <vt:lpstr>Wingdings</vt:lpstr>
      <vt:lpstr>Wingdings 2</vt:lpstr>
      <vt:lpstr>Dividend</vt:lpstr>
      <vt:lpstr>Food security  town hall meeting IV</vt:lpstr>
      <vt:lpstr>PowerPoint Presentation</vt:lpstr>
      <vt:lpstr>AG Plan OBJECTIVE</vt:lpstr>
      <vt:lpstr>Task force members</vt:lpstr>
      <vt:lpstr>ACT 8404</vt:lpstr>
      <vt:lpstr>The eight mandates of ACT 8404</vt:lpstr>
      <vt:lpstr>The eight mandates of ACT 8404</vt:lpstr>
      <vt:lpstr>Activities Performed  BY THE TASK FORCE</vt:lpstr>
      <vt:lpstr>Activities Performed  BY THE TASK FORCE</vt:lpstr>
      <vt:lpstr>Activities Performed  BY THE TASK FORCE</vt:lpstr>
      <vt:lpstr>Activities Performed  BY THE TASK FORCE</vt:lpstr>
      <vt:lpstr>RESULTS – FARMER’S ENGAGEMENT SURVEY</vt:lpstr>
      <vt:lpstr>RESULTS – FARMER’S ENGAGEMENT SURVEY</vt:lpstr>
      <vt:lpstr>RESULTS – FARMER’S ENGAGEMENT SURVEY</vt:lpstr>
      <vt:lpstr>RESULTS – FARMER’S ENGAGEMENT SURVEY</vt:lpstr>
      <vt:lpstr>RESULTS – FARMER’S ENGAGEMENT SURVEY</vt:lpstr>
      <vt:lpstr>RESULTS – FARMER’S ENGAGEMENT SURVEY Demographics</vt:lpstr>
      <vt:lpstr>PRIMARY Concerns - Food security TOWN HALL MEETINGs</vt:lpstr>
      <vt:lpstr>COMMENTS/FEEDBACK:  FARMERS SURVEY</vt:lpstr>
      <vt:lpstr>COMMENTS/FEEDBACK:  FARMERS SURVEY</vt:lpstr>
      <vt:lpstr>PRELIMINARY AGRICULTURAL PLAN PRESENTATION</vt:lpstr>
      <vt:lpstr>Mandate 1:  REGULATORY FRAMEWORK</vt:lpstr>
      <vt:lpstr>Mandate 1:  REGULATORY FRAMEWORK</vt:lpstr>
      <vt:lpstr>Mandate 1:  REGULATORY FRAMEWORK</vt:lpstr>
      <vt:lpstr>Mandate 2:  BUSINESS MODELS FRAMEWORK</vt:lpstr>
      <vt:lpstr>Mandate 2:  BUSINESS MODELS FRAMEWORK</vt:lpstr>
      <vt:lpstr>Mandate 2:  BUSINESS MODELS FRAMEWORK</vt:lpstr>
      <vt:lpstr>Mandate 2:  BUSINESS MODELS FRAMEWORK</vt:lpstr>
      <vt:lpstr>Mandate 2:  BUSINESS MODELS FRAMEWORK</vt:lpstr>
      <vt:lpstr>Mandate 3:  LOCAL FOOD PROGRAM COORDINATOR</vt:lpstr>
      <vt:lpstr>Mandate 3:  LOCAL FOOD PROGRAM COORDINATOR</vt:lpstr>
      <vt:lpstr>Mandate 3:  LOCAL FOOD PROGRAM COORDINATOR</vt:lpstr>
      <vt:lpstr>Mandate 4:  LOCAL FOOD FARM FUND</vt:lpstr>
      <vt:lpstr>Mandate 4:  LOCAL FOOD FARM FUND</vt:lpstr>
      <vt:lpstr>Mandate 5:  ADVISORY COMMITTEE </vt:lpstr>
      <vt:lpstr>Mandate 5:  ADVISORY COMMITTEE </vt:lpstr>
      <vt:lpstr>New advocacy structure for agriculture </vt:lpstr>
      <vt:lpstr>Mandate 6:  LOCAL FOOD SYMBOL </vt:lpstr>
      <vt:lpstr>Mandate 6:  LOCAL FOOD SYMBOL </vt:lpstr>
      <vt:lpstr>Mandate 6:  PROPOSED LOCAL FOOD SYMBOL </vt:lpstr>
      <vt:lpstr>Mandate 7:  EDUCATION AND TRAINING FRAMEWORK</vt:lpstr>
      <vt:lpstr>Mandate 7:  EDUCATION AND TRAINING FRAMEWORK</vt:lpstr>
      <vt:lpstr>Mandate 7:  EDUCATION AND TRAINING FRAMEWORK</vt:lpstr>
      <vt:lpstr>Mandate 7:  EDUCATION AND TRAINING FRAMEWORK</vt:lpstr>
      <vt:lpstr>Mandate 7:  EDUCATION AND TRAINING FRAMEWORK</vt:lpstr>
      <vt:lpstr>COMPREHENSIVE AGRICULTURE EDUCATION  FOR THE VIRGIN ISLANDS</vt:lpstr>
      <vt:lpstr>Mandate 8:  DATA AND ANALYSIS FRAMEWORK</vt:lpstr>
      <vt:lpstr>Mandate 8:  DATA AND ANALYSIS FRAMEWORK</vt:lpstr>
      <vt:lpstr>Mandate 8:  DATA AND ANALYSIS FRAMEWORK</vt:lpstr>
      <vt:lpstr>HIGH PRIORITY recommendations</vt:lpstr>
      <vt:lpstr>HIGH PRIORITY recommendation water security:  short term</vt:lpstr>
      <vt:lpstr>HIGH PRIORITY recommendation water security:  medium term</vt:lpstr>
      <vt:lpstr>HIGH PRIORITY recommendation water security:  long term</vt:lpstr>
      <vt:lpstr>HIGH PRIORITY recommendation water security:  long term</vt:lpstr>
      <vt:lpstr>HIGH PRIORITY recommendations</vt:lpstr>
      <vt:lpstr>HIGH PRIORITY recommendations</vt:lpstr>
      <vt:lpstr>Mandate 8:  DATA AND ANALYSIS FRAMEWORK</vt:lpstr>
      <vt:lpstr>PowerPoint Presentation</vt:lpstr>
      <vt:lpstr>NEXT STEPS</vt:lpstr>
      <vt:lpstr>Discussions/ Questions/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security  town hall  meeting</dc:title>
  <dc:creator>Jacquette Maynard</dc:creator>
  <cp:lastModifiedBy>Hannah Carty</cp:lastModifiedBy>
  <cp:revision>25</cp:revision>
  <dcterms:created xsi:type="dcterms:W3CDTF">2021-08-30T03:32:45Z</dcterms:created>
  <dcterms:modified xsi:type="dcterms:W3CDTF">2021-10-01T19:23:21Z</dcterms:modified>
</cp:coreProperties>
</file>